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574" r:id="rId4"/>
    <p:sldId id="544" r:id="rId5"/>
    <p:sldId id="258" r:id="rId6"/>
    <p:sldId id="259" r:id="rId7"/>
    <p:sldId id="545" r:id="rId8"/>
    <p:sldId id="546" r:id="rId9"/>
    <p:sldId id="540" r:id="rId10"/>
    <p:sldId id="541" r:id="rId11"/>
    <p:sldId id="542" r:id="rId12"/>
    <p:sldId id="529" r:id="rId13"/>
    <p:sldId id="294" r:id="rId14"/>
    <p:sldId id="278" r:id="rId15"/>
    <p:sldId id="521" r:id="rId16"/>
    <p:sldId id="274" r:id="rId17"/>
    <p:sldId id="260" r:id="rId18"/>
    <p:sldId id="275" r:id="rId19"/>
    <p:sldId id="273" r:id="rId20"/>
    <p:sldId id="561" r:id="rId21"/>
    <p:sldId id="563" r:id="rId22"/>
    <p:sldId id="276" r:id="rId23"/>
    <p:sldId id="552" r:id="rId24"/>
    <p:sldId id="553" r:id="rId25"/>
    <p:sldId id="279" r:id="rId26"/>
    <p:sldId id="554" r:id="rId27"/>
    <p:sldId id="266" r:id="rId28"/>
    <p:sldId id="267" r:id="rId29"/>
    <p:sldId id="567" r:id="rId30"/>
    <p:sldId id="565" r:id="rId31"/>
    <p:sldId id="268" r:id="rId32"/>
    <p:sldId id="570" r:id="rId33"/>
    <p:sldId id="573" r:id="rId34"/>
    <p:sldId id="572" r:id="rId35"/>
    <p:sldId id="571" r:id="rId36"/>
    <p:sldId id="262" r:id="rId37"/>
    <p:sldId id="263" r:id="rId38"/>
    <p:sldId id="555" r:id="rId39"/>
    <p:sldId id="270" r:id="rId4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gnes GAVOILLE " initials="AG" lastIdx="1" clrIdx="0">
    <p:extLst>
      <p:ext uri="{19B8F6BF-5375-455C-9EA6-DF929625EA0E}">
        <p15:presenceInfo xmlns:p15="http://schemas.microsoft.com/office/powerpoint/2012/main" userId="d9e6f3c6d9f704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9C98C0"/>
    <a:srgbClr val="E6E3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9" d="100"/>
          <a:sy n="109" d="100"/>
        </p:scale>
        <p:origin x="588" y="108"/>
      </p:cViewPr>
      <p:guideLst/>
    </p:cSldViewPr>
  </p:slideViewPr>
  <p:notesTextViewPr>
    <p:cViewPr>
      <p:scale>
        <a:sx n="1" d="1"/>
        <a:sy n="1" d="1"/>
      </p:scale>
      <p:origin x="0" y="0"/>
    </p:cViewPr>
  </p:notesTextViewPr>
  <p:notesViewPr>
    <p:cSldViewPr snapToGrid="0">
      <p:cViewPr varScale="1">
        <p:scale>
          <a:sx n="64" d="100"/>
          <a:sy n="64" d="100"/>
        </p:scale>
        <p:origin x="3192"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tx>
            <c:strRef>
              <c:f>Feuil1!$B$1</c:f>
              <c:strCache>
                <c:ptCount val="1"/>
                <c:pt idx="0">
                  <c:v>Participants</c:v>
                </c:pt>
              </c:strCache>
            </c:strRef>
          </c:tx>
          <c:spPr>
            <a:scene3d>
              <a:camera prst="orthographicFront"/>
              <a:lightRig rig="threePt" dir="t"/>
            </a:scene3d>
            <a:sp3d>
              <a:bevelT w="190500" h="38100"/>
            </a:sp3d>
          </c:spPr>
          <c:dPt>
            <c:idx val="0"/>
            <c:bubble3D val="0"/>
            <c:spPr>
              <a:solidFill>
                <a:schemeClr val="accent1"/>
              </a:solidFill>
              <a:ln w="19050">
                <a:solidFill>
                  <a:schemeClr val="lt1"/>
                </a:solidFill>
              </a:ln>
              <a:effectLst/>
              <a:scene3d>
                <a:camera prst="orthographicFront"/>
                <a:lightRig rig="threePt" dir="t"/>
              </a:scene3d>
              <a:sp3d>
                <a:bevelT w="190500" h="38100"/>
              </a:sp3d>
            </c:spPr>
            <c:extLst>
              <c:ext xmlns:c16="http://schemas.microsoft.com/office/drawing/2014/chart" uri="{C3380CC4-5D6E-409C-BE32-E72D297353CC}">
                <c16:uniqueId val="{00000001-75E7-4711-A5E2-E26F48F07E80}"/>
              </c:ext>
            </c:extLst>
          </c:dPt>
          <c:dPt>
            <c:idx val="1"/>
            <c:bubble3D val="0"/>
            <c:spPr>
              <a:solidFill>
                <a:schemeClr val="accent2"/>
              </a:solidFill>
              <a:ln w="19050">
                <a:solidFill>
                  <a:schemeClr val="lt1"/>
                </a:solidFill>
              </a:ln>
              <a:effectLst/>
              <a:scene3d>
                <a:camera prst="orthographicFront"/>
                <a:lightRig rig="threePt" dir="t"/>
              </a:scene3d>
              <a:sp3d>
                <a:bevelT w="190500" h="38100"/>
              </a:sp3d>
            </c:spPr>
            <c:extLst>
              <c:ext xmlns:c16="http://schemas.microsoft.com/office/drawing/2014/chart" uri="{C3380CC4-5D6E-409C-BE32-E72D297353CC}">
                <c16:uniqueId val="{00000003-75E7-4711-A5E2-E26F48F07E80}"/>
              </c:ext>
            </c:extLst>
          </c:dPt>
          <c:dPt>
            <c:idx val="2"/>
            <c:bubble3D val="0"/>
            <c:spPr>
              <a:solidFill>
                <a:schemeClr val="accent3"/>
              </a:solidFill>
              <a:ln w="19050">
                <a:solidFill>
                  <a:schemeClr val="lt1"/>
                </a:solidFill>
              </a:ln>
              <a:effectLst/>
              <a:scene3d>
                <a:camera prst="orthographicFront"/>
                <a:lightRig rig="threePt" dir="t"/>
              </a:scene3d>
              <a:sp3d>
                <a:bevelT w="190500" h="38100"/>
              </a:sp3d>
            </c:spPr>
            <c:extLst>
              <c:ext xmlns:c16="http://schemas.microsoft.com/office/drawing/2014/chart" uri="{C3380CC4-5D6E-409C-BE32-E72D297353CC}">
                <c16:uniqueId val="{00000005-75E7-4711-A5E2-E26F48F07E80}"/>
              </c:ext>
            </c:extLst>
          </c:dPt>
          <c:dPt>
            <c:idx val="3"/>
            <c:bubble3D val="0"/>
            <c:spPr>
              <a:solidFill>
                <a:schemeClr val="accent4"/>
              </a:solidFill>
              <a:ln w="19050">
                <a:solidFill>
                  <a:schemeClr val="lt1"/>
                </a:solidFill>
              </a:ln>
              <a:effectLst/>
              <a:scene3d>
                <a:camera prst="orthographicFront"/>
                <a:lightRig rig="threePt" dir="t"/>
              </a:scene3d>
              <a:sp3d>
                <a:bevelT w="190500" h="38100"/>
              </a:sp3d>
            </c:spPr>
            <c:extLst>
              <c:ext xmlns:c16="http://schemas.microsoft.com/office/drawing/2014/chart" uri="{C3380CC4-5D6E-409C-BE32-E72D297353CC}">
                <c16:uniqueId val="{00000007-75E7-4711-A5E2-E26F48F07E80}"/>
              </c:ext>
            </c:extLst>
          </c:dPt>
          <c:dPt>
            <c:idx val="4"/>
            <c:bubble3D val="0"/>
            <c:spPr>
              <a:solidFill>
                <a:schemeClr val="accent5"/>
              </a:solidFill>
              <a:ln w="19050">
                <a:solidFill>
                  <a:schemeClr val="lt1"/>
                </a:solidFill>
              </a:ln>
              <a:effectLst/>
              <a:scene3d>
                <a:camera prst="orthographicFront"/>
                <a:lightRig rig="threePt" dir="t"/>
              </a:scene3d>
              <a:sp3d>
                <a:bevelT w="190500" h="38100"/>
              </a:sp3d>
            </c:spPr>
            <c:extLst>
              <c:ext xmlns:c16="http://schemas.microsoft.com/office/drawing/2014/chart" uri="{C3380CC4-5D6E-409C-BE32-E72D297353CC}">
                <c16:uniqueId val="{00000009-75E7-4711-A5E2-E26F48F07E80}"/>
              </c:ext>
            </c:extLst>
          </c:dPt>
          <c:dPt>
            <c:idx val="5"/>
            <c:bubble3D val="0"/>
            <c:spPr>
              <a:solidFill>
                <a:schemeClr val="accent6"/>
              </a:solidFill>
              <a:ln w="19050">
                <a:solidFill>
                  <a:schemeClr val="lt1"/>
                </a:solidFill>
              </a:ln>
              <a:effectLst/>
              <a:scene3d>
                <a:camera prst="orthographicFront"/>
                <a:lightRig rig="threePt" dir="t"/>
              </a:scene3d>
              <a:sp3d>
                <a:bevelT w="190500" h="38100"/>
              </a:sp3d>
            </c:spPr>
            <c:extLst>
              <c:ext xmlns:c16="http://schemas.microsoft.com/office/drawing/2014/chart" uri="{C3380CC4-5D6E-409C-BE32-E72D297353CC}">
                <c16:uniqueId val="{0000000B-75E7-4711-A5E2-E26F48F07E80}"/>
              </c:ext>
            </c:extLst>
          </c:dPt>
          <c:dPt>
            <c:idx val="6"/>
            <c:bubble3D val="0"/>
            <c:spPr>
              <a:solidFill>
                <a:schemeClr val="accent1">
                  <a:lumMod val="60000"/>
                </a:schemeClr>
              </a:solidFill>
              <a:ln w="19050">
                <a:solidFill>
                  <a:schemeClr val="lt1"/>
                </a:solidFill>
              </a:ln>
              <a:effectLst/>
              <a:scene3d>
                <a:camera prst="orthographicFront"/>
                <a:lightRig rig="threePt" dir="t"/>
              </a:scene3d>
              <a:sp3d>
                <a:bevelT w="190500" h="38100"/>
              </a:sp3d>
            </c:spPr>
            <c:extLst>
              <c:ext xmlns:c16="http://schemas.microsoft.com/office/drawing/2014/chart" uri="{C3380CC4-5D6E-409C-BE32-E72D297353CC}">
                <c16:uniqueId val="{0000000D-75E7-4711-A5E2-E26F48F07E80}"/>
              </c:ext>
            </c:extLst>
          </c:dPt>
          <c:cat>
            <c:strRef>
              <c:f>Feuil1!$A$2:$A$8</c:f>
              <c:strCache>
                <c:ptCount val="7"/>
                <c:pt idx="0">
                  <c:v>ESMS Enfants</c:v>
                </c:pt>
                <c:pt idx="1">
                  <c:v>ESMS Adultes</c:v>
                </c:pt>
                <c:pt idx="2">
                  <c:v>Parents</c:v>
                </c:pt>
                <c:pt idx="3">
                  <c:v>Prestataires services</c:v>
                </c:pt>
                <c:pt idx="4">
                  <c:v>MDA</c:v>
                </c:pt>
                <c:pt idx="5">
                  <c:v>Sanitaire</c:v>
                </c:pt>
                <c:pt idx="6">
                  <c:v>Association</c:v>
                </c:pt>
              </c:strCache>
            </c:strRef>
          </c:cat>
          <c:val>
            <c:numRef>
              <c:f>Feuil1!$B$2:$B$8</c:f>
              <c:numCache>
                <c:formatCode>General</c:formatCode>
                <c:ptCount val="7"/>
                <c:pt idx="0">
                  <c:v>24</c:v>
                </c:pt>
                <c:pt idx="1">
                  <c:v>22</c:v>
                </c:pt>
                <c:pt idx="2">
                  <c:v>6</c:v>
                </c:pt>
                <c:pt idx="3">
                  <c:v>3</c:v>
                </c:pt>
                <c:pt idx="4">
                  <c:v>6</c:v>
                </c:pt>
                <c:pt idx="5">
                  <c:v>2</c:v>
                </c:pt>
                <c:pt idx="6">
                  <c:v>1</c:v>
                </c:pt>
              </c:numCache>
            </c:numRef>
          </c:val>
          <c:extLst>
            <c:ext xmlns:c16="http://schemas.microsoft.com/office/drawing/2014/chart" uri="{C3380CC4-5D6E-409C-BE32-E72D297353CC}">
              <c16:uniqueId val="{00000000-8DA6-4987-9484-0BDDAD575D4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image" Target="../media/image4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image" Target="../media/image44.jp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10AD33-EEEA-4165-9350-78B9A224092F}" type="doc">
      <dgm:prSet loTypeId="urn:microsoft.com/office/officeart/2005/8/layout/hProcess9" loCatId="process" qsTypeId="urn:microsoft.com/office/officeart/2005/8/quickstyle/simple1" qsCatId="simple" csTypeId="urn:microsoft.com/office/officeart/2005/8/colors/colorful3" csCatId="colorful" phldr="1"/>
      <dgm:spPr/>
      <dgm:t>
        <a:bodyPr/>
        <a:lstStyle/>
        <a:p>
          <a:endParaRPr lang="fr-FR"/>
        </a:p>
      </dgm:t>
    </dgm:pt>
    <dgm:pt modelId="{FE50329F-C391-4281-B822-439F73C74488}">
      <dgm:prSet phldrT="[Texte]" custT="1"/>
      <dgm:spPr/>
      <dgm:t>
        <a:bodyPr/>
        <a:lstStyle/>
        <a:p>
          <a:r>
            <a:rPr lang="fr-FR" sz="1800" dirty="0"/>
            <a:t>2020/2021</a:t>
          </a:r>
          <a:r>
            <a:rPr lang="fr-FR" sz="1600" dirty="0"/>
            <a:t> formation épilepsie organisée par ERHR+FAHRES</a:t>
          </a:r>
        </a:p>
      </dgm:t>
    </dgm:pt>
    <dgm:pt modelId="{FC090AC8-ADD7-4F12-9E95-84AFC6351269}" type="parTrans" cxnId="{E9F8563C-7FC4-45A6-89C8-38F8A35C2FF9}">
      <dgm:prSet/>
      <dgm:spPr/>
      <dgm:t>
        <a:bodyPr/>
        <a:lstStyle/>
        <a:p>
          <a:endParaRPr lang="fr-FR"/>
        </a:p>
      </dgm:t>
    </dgm:pt>
    <dgm:pt modelId="{952B235F-62A8-49F4-B353-4E3972C1917C}" type="sibTrans" cxnId="{E9F8563C-7FC4-45A6-89C8-38F8A35C2FF9}">
      <dgm:prSet/>
      <dgm:spPr/>
      <dgm:t>
        <a:bodyPr/>
        <a:lstStyle/>
        <a:p>
          <a:endParaRPr lang="fr-FR"/>
        </a:p>
      </dgm:t>
    </dgm:pt>
    <dgm:pt modelId="{996E9FA2-37B2-4885-BE0D-DF07757A1DF6}">
      <dgm:prSet phldrT="[Texte]"/>
      <dgm:spPr/>
      <dgm:t>
        <a:bodyPr/>
        <a:lstStyle/>
        <a:p>
          <a:r>
            <a:rPr lang="fr-FR" dirty="0"/>
            <a:t>Relevé des demandes et des besoins sur le territoire</a:t>
          </a:r>
        </a:p>
      </dgm:t>
    </dgm:pt>
    <dgm:pt modelId="{AA202401-73D5-447B-9BCF-056A3B8AF750}" type="parTrans" cxnId="{98626B3A-FC72-4392-B688-6DF013D94ADA}">
      <dgm:prSet/>
      <dgm:spPr/>
      <dgm:t>
        <a:bodyPr/>
        <a:lstStyle/>
        <a:p>
          <a:endParaRPr lang="fr-FR"/>
        </a:p>
      </dgm:t>
    </dgm:pt>
    <dgm:pt modelId="{19CB365F-5AED-4802-A81A-BF71895555E6}" type="sibTrans" cxnId="{98626B3A-FC72-4392-B688-6DF013D94ADA}">
      <dgm:prSet/>
      <dgm:spPr/>
      <dgm:t>
        <a:bodyPr/>
        <a:lstStyle/>
        <a:p>
          <a:endParaRPr lang="fr-FR"/>
        </a:p>
      </dgm:t>
    </dgm:pt>
    <dgm:pt modelId="{5C9D9BE6-BBA6-4ED5-8635-B17A8973ADEE}">
      <dgm:prSet phldrT="[Texte]" custT="1"/>
      <dgm:spPr/>
      <dgm:t>
        <a:bodyPr/>
        <a:lstStyle/>
        <a:p>
          <a:r>
            <a:rPr lang="fr-FR" sz="2000" dirty="0"/>
            <a:t>Dès 2021</a:t>
          </a:r>
          <a:r>
            <a:rPr lang="fr-FR" sz="1600" dirty="0"/>
            <a:t>:</a:t>
          </a:r>
        </a:p>
        <a:p>
          <a:r>
            <a:rPr lang="fr-FR" sz="1600" dirty="0"/>
            <a:t>Accompagnement de FAHRES à l’élaboration d’une COP épilepsie en Occitanie.</a:t>
          </a:r>
        </a:p>
      </dgm:t>
    </dgm:pt>
    <dgm:pt modelId="{207B3308-A29C-43A3-8FB3-052B0CA3E543}" type="parTrans" cxnId="{C672FD93-24CF-4345-9D52-3AFAFE11C749}">
      <dgm:prSet/>
      <dgm:spPr/>
      <dgm:t>
        <a:bodyPr/>
        <a:lstStyle/>
        <a:p>
          <a:endParaRPr lang="fr-FR"/>
        </a:p>
      </dgm:t>
    </dgm:pt>
    <dgm:pt modelId="{15FA6BBA-6BAD-4DFF-83B5-70BB1A3A72D9}" type="sibTrans" cxnId="{C672FD93-24CF-4345-9D52-3AFAFE11C749}">
      <dgm:prSet/>
      <dgm:spPr/>
      <dgm:t>
        <a:bodyPr/>
        <a:lstStyle/>
        <a:p>
          <a:endParaRPr lang="fr-FR"/>
        </a:p>
      </dgm:t>
    </dgm:pt>
    <dgm:pt modelId="{BF124CB2-B3B7-49DD-8921-35473127B694}">
      <dgm:prSet/>
      <dgm:spPr/>
      <dgm:t>
        <a:bodyPr/>
        <a:lstStyle/>
        <a:p>
          <a:r>
            <a:rPr lang="fr-FR" dirty="0"/>
            <a:t>2023: Deux groupes de travail: acteurs du médico-social/parents aidants</a:t>
          </a:r>
        </a:p>
      </dgm:t>
    </dgm:pt>
    <dgm:pt modelId="{B0B5D14A-ED26-4F51-9A03-A0F180167038}" type="parTrans" cxnId="{0F12FF3E-5C66-4D0C-ABA0-4730AD8D76AB}">
      <dgm:prSet/>
      <dgm:spPr/>
      <dgm:t>
        <a:bodyPr/>
        <a:lstStyle/>
        <a:p>
          <a:endParaRPr lang="fr-FR"/>
        </a:p>
      </dgm:t>
    </dgm:pt>
    <dgm:pt modelId="{EB8B98FE-ABCD-45E9-B718-DAFE46E9377E}" type="sibTrans" cxnId="{0F12FF3E-5C66-4D0C-ABA0-4730AD8D76AB}">
      <dgm:prSet/>
      <dgm:spPr/>
      <dgm:t>
        <a:bodyPr/>
        <a:lstStyle/>
        <a:p>
          <a:endParaRPr lang="fr-FR"/>
        </a:p>
      </dgm:t>
    </dgm:pt>
    <dgm:pt modelId="{45B9CB81-D969-445E-80CA-71E08BDDDE9C}" type="pres">
      <dgm:prSet presAssocID="{2D10AD33-EEEA-4165-9350-78B9A224092F}" presName="CompostProcess" presStyleCnt="0">
        <dgm:presLayoutVars>
          <dgm:dir/>
          <dgm:resizeHandles val="exact"/>
        </dgm:presLayoutVars>
      </dgm:prSet>
      <dgm:spPr/>
    </dgm:pt>
    <dgm:pt modelId="{7C0022AD-8D6B-4A8B-9F34-A04C099D340D}" type="pres">
      <dgm:prSet presAssocID="{2D10AD33-EEEA-4165-9350-78B9A224092F}" presName="arrow" presStyleLbl="bgShp" presStyleIdx="0" presStyleCnt="1" custLinFactNeighborX="3928" custLinFactNeighborY="11072"/>
      <dgm:spPr/>
    </dgm:pt>
    <dgm:pt modelId="{DEFB19BD-9A44-43EA-9202-BD98E0620C22}" type="pres">
      <dgm:prSet presAssocID="{2D10AD33-EEEA-4165-9350-78B9A224092F}" presName="linearProcess" presStyleCnt="0"/>
      <dgm:spPr/>
    </dgm:pt>
    <dgm:pt modelId="{4F3093C6-819C-4B96-9BB9-211B2B58D952}" type="pres">
      <dgm:prSet presAssocID="{FE50329F-C391-4281-B822-439F73C74488}" presName="textNode" presStyleLbl="node1" presStyleIdx="0" presStyleCnt="4">
        <dgm:presLayoutVars>
          <dgm:bulletEnabled val="1"/>
        </dgm:presLayoutVars>
      </dgm:prSet>
      <dgm:spPr/>
    </dgm:pt>
    <dgm:pt modelId="{579EF52F-D712-4D75-85C8-D441886AEEBD}" type="pres">
      <dgm:prSet presAssocID="{952B235F-62A8-49F4-B353-4E3972C1917C}" presName="sibTrans" presStyleCnt="0"/>
      <dgm:spPr/>
    </dgm:pt>
    <dgm:pt modelId="{040683A6-CA4D-431D-9283-C5DEB31E1791}" type="pres">
      <dgm:prSet presAssocID="{996E9FA2-37B2-4885-BE0D-DF07757A1DF6}" presName="textNode" presStyleLbl="node1" presStyleIdx="1" presStyleCnt="4">
        <dgm:presLayoutVars>
          <dgm:bulletEnabled val="1"/>
        </dgm:presLayoutVars>
      </dgm:prSet>
      <dgm:spPr/>
    </dgm:pt>
    <dgm:pt modelId="{FAFA5CDA-4E90-47BD-B70F-47AD9FFE445A}" type="pres">
      <dgm:prSet presAssocID="{19CB365F-5AED-4802-A81A-BF71895555E6}" presName="sibTrans" presStyleCnt="0"/>
      <dgm:spPr/>
    </dgm:pt>
    <dgm:pt modelId="{8E36DE68-3DCD-423B-B8C2-FA10F2159019}" type="pres">
      <dgm:prSet presAssocID="{5C9D9BE6-BBA6-4ED5-8635-B17A8973ADEE}" presName="textNode" presStyleLbl="node1" presStyleIdx="2" presStyleCnt="4">
        <dgm:presLayoutVars>
          <dgm:bulletEnabled val="1"/>
        </dgm:presLayoutVars>
      </dgm:prSet>
      <dgm:spPr/>
    </dgm:pt>
    <dgm:pt modelId="{EAC89635-B5E0-4DE8-9705-36C7528765CA}" type="pres">
      <dgm:prSet presAssocID="{15FA6BBA-6BAD-4DFF-83B5-70BB1A3A72D9}" presName="sibTrans" presStyleCnt="0"/>
      <dgm:spPr/>
    </dgm:pt>
    <dgm:pt modelId="{B6EC3E59-D78D-4D0E-A9B8-1D7786F4A5A5}" type="pres">
      <dgm:prSet presAssocID="{BF124CB2-B3B7-49DD-8921-35473127B694}" presName="textNode" presStyleLbl="node1" presStyleIdx="3" presStyleCnt="4">
        <dgm:presLayoutVars>
          <dgm:bulletEnabled val="1"/>
        </dgm:presLayoutVars>
      </dgm:prSet>
      <dgm:spPr/>
    </dgm:pt>
  </dgm:ptLst>
  <dgm:cxnLst>
    <dgm:cxn modelId="{D5677B31-8647-4BFD-8B53-C89F5B0F5B50}" type="presOf" srcId="{5C9D9BE6-BBA6-4ED5-8635-B17A8973ADEE}" destId="{8E36DE68-3DCD-423B-B8C2-FA10F2159019}" srcOrd="0" destOrd="0" presId="urn:microsoft.com/office/officeart/2005/8/layout/hProcess9"/>
    <dgm:cxn modelId="{98626B3A-FC72-4392-B688-6DF013D94ADA}" srcId="{2D10AD33-EEEA-4165-9350-78B9A224092F}" destId="{996E9FA2-37B2-4885-BE0D-DF07757A1DF6}" srcOrd="1" destOrd="0" parTransId="{AA202401-73D5-447B-9BCF-056A3B8AF750}" sibTransId="{19CB365F-5AED-4802-A81A-BF71895555E6}"/>
    <dgm:cxn modelId="{E9F8563C-7FC4-45A6-89C8-38F8A35C2FF9}" srcId="{2D10AD33-EEEA-4165-9350-78B9A224092F}" destId="{FE50329F-C391-4281-B822-439F73C74488}" srcOrd="0" destOrd="0" parTransId="{FC090AC8-ADD7-4F12-9E95-84AFC6351269}" sibTransId="{952B235F-62A8-49F4-B353-4E3972C1917C}"/>
    <dgm:cxn modelId="{0F12FF3E-5C66-4D0C-ABA0-4730AD8D76AB}" srcId="{2D10AD33-EEEA-4165-9350-78B9A224092F}" destId="{BF124CB2-B3B7-49DD-8921-35473127B694}" srcOrd="3" destOrd="0" parTransId="{B0B5D14A-ED26-4F51-9A03-A0F180167038}" sibTransId="{EB8B98FE-ABCD-45E9-B718-DAFE46E9377E}"/>
    <dgm:cxn modelId="{C7658D46-EEBC-4A65-9290-89E54298C289}" type="presOf" srcId="{996E9FA2-37B2-4885-BE0D-DF07757A1DF6}" destId="{040683A6-CA4D-431D-9283-C5DEB31E1791}" srcOrd="0" destOrd="0" presId="urn:microsoft.com/office/officeart/2005/8/layout/hProcess9"/>
    <dgm:cxn modelId="{00930856-181C-4B43-B2DF-D29490A6AD8B}" type="presOf" srcId="{BF124CB2-B3B7-49DD-8921-35473127B694}" destId="{B6EC3E59-D78D-4D0E-A9B8-1D7786F4A5A5}" srcOrd="0" destOrd="0" presId="urn:microsoft.com/office/officeart/2005/8/layout/hProcess9"/>
    <dgm:cxn modelId="{C672FD93-24CF-4345-9D52-3AFAFE11C749}" srcId="{2D10AD33-EEEA-4165-9350-78B9A224092F}" destId="{5C9D9BE6-BBA6-4ED5-8635-B17A8973ADEE}" srcOrd="2" destOrd="0" parTransId="{207B3308-A29C-43A3-8FB3-052B0CA3E543}" sibTransId="{15FA6BBA-6BAD-4DFF-83B5-70BB1A3A72D9}"/>
    <dgm:cxn modelId="{3F468DA9-EF9A-47C7-B3CC-A4B9CB12BD90}" type="presOf" srcId="{2D10AD33-EEEA-4165-9350-78B9A224092F}" destId="{45B9CB81-D969-445E-80CA-71E08BDDDE9C}" srcOrd="0" destOrd="0" presId="urn:microsoft.com/office/officeart/2005/8/layout/hProcess9"/>
    <dgm:cxn modelId="{0EBDA3EA-82A5-4E01-ADDA-892D4ADC8AA4}" type="presOf" srcId="{FE50329F-C391-4281-B822-439F73C74488}" destId="{4F3093C6-819C-4B96-9BB9-211B2B58D952}" srcOrd="0" destOrd="0" presId="urn:microsoft.com/office/officeart/2005/8/layout/hProcess9"/>
    <dgm:cxn modelId="{E93F1500-3398-45EB-9B1E-1CE90C4C5F75}" type="presParOf" srcId="{45B9CB81-D969-445E-80CA-71E08BDDDE9C}" destId="{7C0022AD-8D6B-4A8B-9F34-A04C099D340D}" srcOrd="0" destOrd="0" presId="urn:microsoft.com/office/officeart/2005/8/layout/hProcess9"/>
    <dgm:cxn modelId="{AEB3AFE0-145A-40DD-8790-473386014B3E}" type="presParOf" srcId="{45B9CB81-D969-445E-80CA-71E08BDDDE9C}" destId="{DEFB19BD-9A44-43EA-9202-BD98E0620C22}" srcOrd="1" destOrd="0" presId="urn:microsoft.com/office/officeart/2005/8/layout/hProcess9"/>
    <dgm:cxn modelId="{8C74C49E-1179-4F99-B703-8891FB991A60}" type="presParOf" srcId="{DEFB19BD-9A44-43EA-9202-BD98E0620C22}" destId="{4F3093C6-819C-4B96-9BB9-211B2B58D952}" srcOrd="0" destOrd="0" presId="urn:microsoft.com/office/officeart/2005/8/layout/hProcess9"/>
    <dgm:cxn modelId="{DE3DC2D3-5C23-42FB-B7BE-A9BB6CBA8097}" type="presParOf" srcId="{DEFB19BD-9A44-43EA-9202-BD98E0620C22}" destId="{579EF52F-D712-4D75-85C8-D441886AEEBD}" srcOrd="1" destOrd="0" presId="urn:microsoft.com/office/officeart/2005/8/layout/hProcess9"/>
    <dgm:cxn modelId="{2094F8D0-1D9A-4B16-BC91-6C817B8DC578}" type="presParOf" srcId="{DEFB19BD-9A44-43EA-9202-BD98E0620C22}" destId="{040683A6-CA4D-431D-9283-C5DEB31E1791}" srcOrd="2" destOrd="0" presId="urn:microsoft.com/office/officeart/2005/8/layout/hProcess9"/>
    <dgm:cxn modelId="{382D9E87-46C1-48B3-A009-57CA4447EF7F}" type="presParOf" srcId="{DEFB19BD-9A44-43EA-9202-BD98E0620C22}" destId="{FAFA5CDA-4E90-47BD-B70F-47AD9FFE445A}" srcOrd="3" destOrd="0" presId="urn:microsoft.com/office/officeart/2005/8/layout/hProcess9"/>
    <dgm:cxn modelId="{53D4E99B-2219-4DEA-89D6-039CE1CAF5A5}" type="presParOf" srcId="{DEFB19BD-9A44-43EA-9202-BD98E0620C22}" destId="{8E36DE68-3DCD-423B-B8C2-FA10F2159019}" srcOrd="4" destOrd="0" presId="urn:microsoft.com/office/officeart/2005/8/layout/hProcess9"/>
    <dgm:cxn modelId="{FF0FEA4F-2D81-42DF-B675-1D78AA6F15E8}" type="presParOf" srcId="{DEFB19BD-9A44-43EA-9202-BD98E0620C22}" destId="{EAC89635-B5E0-4DE8-9705-36C7528765CA}" srcOrd="5" destOrd="0" presId="urn:microsoft.com/office/officeart/2005/8/layout/hProcess9"/>
    <dgm:cxn modelId="{3C07E80A-B620-4420-8C2F-7AC8D6EBF426}" type="presParOf" srcId="{DEFB19BD-9A44-43EA-9202-BD98E0620C22}" destId="{B6EC3E59-D78D-4D0E-A9B8-1D7786F4A5A5}"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5728FB-80EC-41F5-8924-DA2169F3B33B}" type="doc">
      <dgm:prSet loTypeId="urn:microsoft.com/office/officeart/2008/layout/AlternatingHexagons" loCatId="list" qsTypeId="urn:microsoft.com/office/officeart/2005/8/quickstyle/simple1" qsCatId="simple" csTypeId="urn:microsoft.com/office/officeart/2005/8/colors/colorful2" csCatId="colorful" phldr="1"/>
      <dgm:spPr/>
      <dgm:t>
        <a:bodyPr/>
        <a:lstStyle/>
        <a:p>
          <a:endParaRPr lang="fr-FR"/>
        </a:p>
      </dgm:t>
    </dgm:pt>
    <dgm:pt modelId="{1E21BDFB-8C25-45F2-BFA1-48A39D497FD8}">
      <dgm:prSet phldrT="[Texte]"/>
      <dgm:spPr/>
      <dgm:t>
        <a:bodyPr/>
        <a:lstStyle/>
        <a:p>
          <a:r>
            <a:rPr lang="fr-FR" dirty="0"/>
            <a:t>Sécuriser le parcours de vie des personnes épileptiques</a:t>
          </a:r>
        </a:p>
      </dgm:t>
    </dgm:pt>
    <dgm:pt modelId="{2FE71CBB-A135-4082-BB9C-C1252DE2C505}" type="parTrans" cxnId="{8CE62A6E-ED93-4B86-BE5D-0BDC7E10EE93}">
      <dgm:prSet/>
      <dgm:spPr/>
      <dgm:t>
        <a:bodyPr/>
        <a:lstStyle/>
        <a:p>
          <a:endParaRPr lang="fr-FR"/>
        </a:p>
      </dgm:t>
    </dgm:pt>
    <dgm:pt modelId="{BC77C494-0EAC-484B-AC8C-0BA752C2F84D}" type="sibTrans" cxnId="{8CE62A6E-ED93-4B86-BE5D-0BDC7E10EE93}">
      <dgm:prSet/>
      <dgm:spPr/>
      <dgm:t>
        <a:bodyPr/>
        <a:lstStyle/>
        <a:p>
          <a:r>
            <a:rPr lang="fr-FR" dirty="0"/>
            <a:t>Partage / lien  entre les familles et les accompagnants pour répondre aux attentes</a:t>
          </a:r>
        </a:p>
      </dgm:t>
    </dgm:pt>
    <dgm:pt modelId="{950B8894-030D-4F2B-95FB-C9A1A831CA76}">
      <dgm:prSet phldrT="[Texte]" phldr="1"/>
      <dgm:spPr>
        <a:solidFill>
          <a:schemeClr val="bg1"/>
        </a:solidFill>
      </dgm:spPr>
      <dgm:t>
        <a:bodyPr/>
        <a:lstStyle/>
        <a:p>
          <a:endParaRPr lang="fr-FR" dirty="0"/>
        </a:p>
      </dgm:t>
    </dgm:pt>
    <dgm:pt modelId="{D573925A-1E03-416B-9A56-B871A934C965}" type="parTrans" cxnId="{2C901DCE-A2D7-4298-8C18-7473B2EFCB93}">
      <dgm:prSet/>
      <dgm:spPr/>
      <dgm:t>
        <a:bodyPr/>
        <a:lstStyle/>
        <a:p>
          <a:endParaRPr lang="fr-FR"/>
        </a:p>
      </dgm:t>
    </dgm:pt>
    <dgm:pt modelId="{EA9EA892-FCCE-4080-8450-E3EFDA6F7912}" type="sibTrans" cxnId="{2C901DCE-A2D7-4298-8C18-7473B2EFCB93}">
      <dgm:prSet/>
      <dgm:spPr/>
      <dgm:t>
        <a:bodyPr/>
        <a:lstStyle/>
        <a:p>
          <a:endParaRPr lang="fr-FR"/>
        </a:p>
      </dgm:t>
    </dgm:pt>
    <dgm:pt modelId="{DE02168E-CF32-495E-B2A1-321BD59E49A6}">
      <dgm:prSet phldrT="[Texte]"/>
      <dgm:spPr/>
      <dgm:t>
        <a:bodyPr/>
        <a:lstStyle/>
        <a:p>
          <a:r>
            <a:rPr lang="fr-FR" dirty="0"/>
            <a:t>Théâtre participatif</a:t>
          </a:r>
        </a:p>
      </dgm:t>
    </dgm:pt>
    <dgm:pt modelId="{6510422D-1A90-459C-B941-444402E07658}" type="parTrans" cxnId="{03CB8D94-B998-44C5-B712-BB0F1E47640C}">
      <dgm:prSet/>
      <dgm:spPr/>
      <dgm:t>
        <a:bodyPr/>
        <a:lstStyle/>
        <a:p>
          <a:endParaRPr lang="fr-FR"/>
        </a:p>
      </dgm:t>
    </dgm:pt>
    <dgm:pt modelId="{F4B0BE57-E0BB-433A-9376-AADD403EAD76}" type="sibTrans" cxnId="{03CB8D94-B998-44C5-B712-BB0F1E47640C}">
      <dgm:prSet/>
      <dgm:spPr/>
      <dgm:t>
        <a:bodyPr/>
        <a:lstStyle/>
        <a:p>
          <a:r>
            <a:rPr lang="fr-FR" dirty="0"/>
            <a:t>Transition enfants / adolescents / adultes</a:t>
          </a:r>
        </a:p>
      </dgm:t>
    </dgm:pt>
    <dgm:pt modelId="{89BACF18-1984-4F17-9549-D1F8F8BED0CC}">
      <dgm:prSet phldrT="[Texte]"/>
      <dgm:spPr/>
      <dgm:t>
        <a:bodyPr/>
        <a:lstStyle/>
        <a:p>
          <a:r>
            <a:rPr lang="fr-FR" dirty="0"/>
            <a:t>Les moyens </a:t>
          </a:r>
        </a:p>
      </dgm:t>
    </dgm:pt>
    <dgm:pt modelId="{A8892AA2-29D6-4CFA-88EB-5AB6C7F22F2C}" type="parTrans" cxnId="{466C2DF9-01F0-4E6A-B80B-4CE36D1A1C06}">
      <dgm:prSet/>
      <dgm:spPr/>
      <dgm:t>
        <a:bodyPr/>
        <a:lstStyle/>
        <a:p>
          <a:endParaRPr lang="fr-FR"/>
        </a:p>
      </dgm:t>
    </dgm:pt>
    <dgm:pt modelId="{8DC0367D-B8C2-4F0B-A728-1484058626B3}" type="sibTrans" cxnId="{466C2DF9-01F0-4E6A-B80B-4CE36D1A1C06}">
      <dgm:prSet/>
      <dgm:spPr/>
      <dgm:t>
        <a:bodyPr/>
        <a:lstStyle/>
        <a:p>
          <a:endParaRPr lang="fr-FR"/>
        </a:p>
      </dgm:t>
    </dgm:pt>
    <dgm:pt modelId="{74A2D989-3F4A-4F31-AC84-9F2FA2B6E19E}">
      <dgm:prSet phldrT="[Texte]"/>
      <dgm:spPr/>
      <dgm:t>
        <a:bodyPr/>
        <a:lstStyle/>
        <a:p>
          <a:r>
            <a:rPr lang="fr-FR" dirty="0"/>
            <a:t>Démystifier l’épilepsie </a:t>
          </a:r>
        </a:p>
      </dgm:t>
    </dgm:pt>
    <dgm:pt modelId="{D11C5536-2E4B-4995-9E64-5DFFF5529F84}" type="parTrans" cxnId="{56CC7B7F-3030-416B-A4E5-D7A53D62C9AB}">
      <dgm:prSet/>
      <dgm:spPr/>
      <dgm:t>
        <a:bodyPr/>
        <a:lstStyle/>
        <a:p>
          <a:endParaRPr lang="fr-FR"/>
        </a:p>
      </dgm:t>
    </dgm:pt>
    <dgm:pt modelId="{74EE44A1-173F-4307-9962-2E26E9C96AC8}" type="sibTrans" cxnId="{56CC7B7F-3030-416B-A4E5-D7A53D62C9AB}">
      <dgm:prSet/>
      <dgm:spPr/>
      <dgm:t>
        <a:bodyPr/>
        <a:lstStyle/>
        <a:p>
          <a:r>
            <a:rPr lang="fr-FR" dirty="0"/>
            <a:t>Favoriser l’inclusion des personnes épileptiques</a:t>
          </a:r>
        </a:p>
      </dgm:t>
    </dgm:pt>
    <dgm:pt modelId="{88756421-F0D1-4485-A1C4-199A0E979D2D}">
      <dgm:prSet phldrT="[Texte]"/>
      <dgm:spPr/>
      <dgm:t>
        <a:bodyPr/>
        <a:lstStyle/>
        <a:p>
          <a:r>
            <a:rPr lang="fr-FR" dirty="0"/>
            <a:t>Libérer un espace de parole</a:t>
          </a:r>
        </a:p>
      </dgm:t>
    </dgm:pt>
    <dgm:pt modelId="{46071C3A-7315-4572-AD19-CBB0D1A653DA}" type="parTrans" cxnId="{72F550DE-BBDF-4AC8-A2FF-2FD401AF8E06}">
      <dgm:prSet/>
      <dgm:spPr/>
      <dgm:t>
        <a:bodyPr/>
        <a:lstStyle/>
        <a:p>
          <a:endParaRPr lang="fr-FR"/>
        </a:p>
      </dgm:t>
    </dgm:pt>
    <dgm:pt modelId="{FF1979AB-946E-4F6F-8448-B8D8CDC7D8A6}" type="sibTrans" cxnId="{72F550DE-BBDF-4AC8-A2FF-2FD401AF8E06}">
      <dgm:prSet/>
      <dgm:spPr/>
      <dgm:t>
        <a:bodyPr/>
        <a:lstStyle/>
        <a:p>
          <a:endParaRPr lang="fr-FR"/>
        </a:p>
      </dgm:t>
    </dgm:pt>
    <dgm:pt modelId="{81CD774A-DA67-4869-8F92-FA5C8143EA97}" type="pres">
      <dgm:prSet presAssocID="{AC5728FB-80EC-41F5-8924-DA2169F3B33B}" presName="Name0" presStyleCnt="0">
        <dgm:presLayoutVars>
          <dgm:chMax/>
          <dgm:chPref/>
          <dgm:dir/>
          <dgm:animLvl val="lvl"/>
        </dgm:presLayoutVars>
      </dgm:prSet>
      <dgm:spPr/>
    </dgm:pt>
    <dgm:pt modelId="{67241EB9-EA91-4EEF-8700-F8E21DB5B51B}" type="pres">
      <dgm:prSet presAssocID="{1E21BDFB-8C25-45F2-BFA1-48A39D497FD8}" presName="composite" presStyleCnt="0"/>
      <dgm:spPr/>
    </dgm:pt>
    <dgm:pt modelId="{B0CADBA2-417A-418E-8D20-1DC311B00FEC}" type="pres">
      <dgm:prSet presAssocID="{1E21BDFB-8C25-45F2-BFA1-48A39D497FD8}" presName="Parent1" presStyleLbl="node1" presStyleIdx="0" presStyleCnt="6">
        <dgm:presLayoutVars>
          <dgm:chMax val="1"/>
          <dgm:chPref val="1"/>
          <dgm:bulletEnabled val="1"/>
        </dgm:presLayoutVars>
      </dgm:prSet>
      <dgm:spPr/>
    </dgm:pt>
    <dgm:pt modelId="{80076290-997E-45D5-9860-1F0B193A1680}" type="pres">
      <dgm:prSet presAssocID="{1E21BDFB-8C25-45F2-BFA1-48A39D497FD8}" presName="Childtext1" presStyleLbl="revTx" presStyleIdx="0" presStyleCnt="3">
        <dgm:presLayoutVars>
          <dgm:chMax val="0"/>
          <dgm:chPref val="0"/>
          <dgm:bulletEnabled val="1"/>
        </dgm:presLayoutVars>
      </dgm:prSet>
      <dgm:spPr/>
    </dgm:pt>
    <dgm:pt modelId="{38C1F03B-CE95-4829-8F1A-C49623B9F0C7}" type="pres">
      <dgm:prSet presAssocID="{1E21BDFB-8C25-45F2-BFA1-48A39D497FD8}" presName="BalanceSpacing" presStyleCnt="0"/>
      <dgm:spPr/>
    </dgm:pt>
    <dgm:pt modelId="{DF8A7400-0068-4E81-9D91-0A15ECE80D30}" type="pres">
      <dgm:prSet presAssocID="{1E21BDFB-8C25-45F2-BFA1-48A39D497FD8}" presName="BalanceSpacing1" presStyleCnt="0"/>
      <dgm:spPr/>
    </dgm:pt>
    <dgm:pt modelId="{C857D7E1-24B1-4400-BA81-1D68E08E6C65}" type="pres">
      <dgm:prSet presAssocID="{BC77C494-0EAC-484B-AC8C-0BA752C2F84D}" presName="Accent1Text" presStyleLbl="node1" presStyleIdx="1" presStyleCnt="6" custLinFactNeighborY="0"/>
      <dgm:spPr/>
    </dgm:pt>
    <dgm:pt modelId="{2808C1DB-0127-449A-BA60-C5430CD1AD25}" type="pres">
      <dgm:prSet presAssocID="{BC77C494-0EAC-484B-AC8C-0BA752C2F84D}" presName="spaceBetweenRectangles" presStyleCnt="0"/>
      <dgm:spPr/>
    </dgm:pt>
    <dgm:pt modelId="{D845F0E6-26B4-4AE8-8E35-81A988E88642}" type="pres">
      <dgm:prSet presAssocID="{DE02168E-CF32-495E-B2A1-321BD59E49A6}" presName="composite" presStyleCnt="0"/>
      <dgm:spPr/>
    </dgm:pt>
    <dgm:pt modelId="{B6B06ECD-DD0E-43DD-8445-6F2388081839}" type="pres">
      <dgm:prSet presAssocID="{DE02168E-CF32-495E-B2A1-321BD59E49A6}" presName="Parent1" presStyleLbl="node1" presStyleIdx="2" presStyleCnt="6">
        <dgm:presLayoutVars>
          <dgm:chMax val="1"/>
          <dgm:chPref val="1"/>
          <dgm:bulletEnabled val="1"/>
        </dgm:presLayoutVars>
      </dgm:prSet>
      <dgm:spPr/>
    </dgm:pt>
    <dgm:pt modelId="{5884ECB0-2095-49D0-A015-09560C745996}" type="pres">
      <dgm:prSet presAssocID="{DE02168E-CF32-495E-B2A1-321BD59E49A6}" presName="Childtext1" presStyleLbl="revTx" presStyleIdx="1" presStyleCnt="3">
        <dgm:presLayoutVars>
          <dgm:chMax val="0"/>
          <dgm:chPref val="0"/>
          <dgm:bulletEnabled val="1"/>
        </dgm:presLayoutVars>
      </dgm:prSet>
      <dgm:spPr/>
    </dgm:pt>
    <dgm:pt modelId="{27999E12-4FAE-4522-80AF-5F6EF92BB0F7}" type="pres">
      <dgm:prSet presAssocID="{DE02168E-CF32-495E-B2A1-321BD59E49A6}" presName="BalanceSpacing" presStyleCnt="0"/>
      <dgm:spPr/>
    </dgm:pt>
    <dgm:pt modelId="{2F0551D2-9F3C-4904-86A0-039253044F57}" type="pres">
      <dgm:prSet presAssocID="{DE02168E-CF32-495E-B2A1-321BD59E49A6}" presName="BalanceSpacing1" presStyleCnt="0"/>
      <dgm:spPr/>
    </dgm:pt>
    <dgm:pt modelId="{73DBBF53-95F0-4B2B-B43B-7489CAAB0925}" type="pres">
      <dgm:prSet presAssocID="{F4B0BE57-E0BB-433A-9376-AADD403EAD76}" presName="Accent1Text" presStyleLbl="node1" presStyleIdx="3" presStyleCnt="6"/>
      <dgm:spPr/>
    </dgm:pt>
    <dgm:pt modelId="{356FA815-2715-4659-BC71-45B418F94B0F}" type="pres">
      <dgm:prSet presAssocID="{F4B0BE57-E0BB-433A-9376-AADD403EAD76}" presName="spaceBetweenRectangles" presStyleCnt="0"/>
      <dgm:spPr/>
    </dgm:pt>
    <dgm:pt modelId="{B525A7C9-AA04-40FD-8DCD-E18E22DD5C98}" type="pres">
      <dgm:prSet presAssocID="{74A2D989-3F4A-4F31-AC84-9F2FA2B6E19E}" presName="composite" presStyleCnt="0"/>
      <dgm:spPr/>
    </dgm:pt>
    <dgm:pt modelId="{DEF26B9D-F7A3-4C27-B511-ADC11B14A818}" type="pres">
      <dgm:prSet presAssocID="{74A2D989-3F4A-4F31-AC84-9F2FA2B6E19E}" presName="Parent1" presStyleLbl="node1" presStyleIdx="4" presStyleCnt="6">
        <dgm:presLayoutVars>
          <dgm:chMax val="1"/>
          <dgm:chPref val="1"/>
          <dgm:bulletEnabled val="1"/>
        </dgm:presLayoutVars>
      </dgm:prSet>
      <dgm:spPr/>
    </dgm:pt>
    <dgm:pt modelId="{C9421C0C-AC08-4508-A0F6-54FCC87D3536}" type="pres">
      <dgm:prSet presAssocID="{74A2D989-3F4A-4F31-AC84-9F2FA2B6E19E}" presName="Childtext1" presStyleLbl="revTx" presStyleIdx="2" presStyleCnt="3">
        <dgm:presLayoutVars>
          <dgm:chMax val="0"/>
          <dgm:chPref val="0"/>
          <dgm:bulletEnabled val="1"/>
        </dgm:presLayoutVars>
      </dgm:prSet>
      <dgm:spPr/>
    </dgm:pt>
    <dgm:pt modelId="{1586CA1D-2035-4490-A36B-AB9845ECA10F}" type="pres">
      <dgm:prSet presAssocID="{74A2D989-3F4A-4F31-AC84-9F2FA2B6E19E}" presName="BalanceSpacing" presStyleCnt="0"/>
      <dgm:spPr/>
    </dgm:pt>
    <dgm:pt modelId="{DF704F25-0059-4863-B4C9-41AC080E9B7C}" type="pres">
      <dgm:prSet presAssocID="{74A2D989-3F4A-4F31-AC84-9F2FA2B6E19E}" presName="BalanceSpacing1" presStyleCnt="0"/>
      <dgm:spPr/>
    </dgm:pt>
    <dgm:pt modelId="{F8EACB71-B22E-44C9-9B81-9DE82DA0EEDD}" type="pres">
      <dgm:prSet presAssocID="{74EE44A1-173F-4307-9962-2E26E9C96AC8}" presName="Accent1Text" presStyleLbl="node1" presStyleIdx="5" presStyleCnt="6"/>
      <dgm:spPr/>
    </dgm:pt>
  </dgm:ptLst>
  <dgm:cxnLst>
    <dgm:cxn modelId="{DB11D91C-DFAE-42C4-807C-4B1D7EFE06E2}" type="presOf" srcId="{AC5728FB-80EC-41F5-8924-DA2169F3B33B}" destId="{81CD774A-DA67-4869-8F92-FA5C8143EA97}" srcOrd="0" destOrd="0" presId="urn:microsoft.com/office/officeart/2008/layout/AlternatingHexagons"/>
    <dgm:cxn modelId="{A3E7B84B-B538-4E14-B9AD-4BED93264D67}" type="presOf" srcId="{1E21BDFB-8C25-45F2-BFA1-48A39D497FD8}" destId="{B0CADBA2-417A-418E-8D20-1DC311B00FEC}" srcOrd="0" destOrd="0" presId="urn:microsoft.com/office/officeart/2008/layout/AlternatingHexagons"/>
    <dgm:cxn modelId="{C38B844C-F74C-4192-A249-F14E5A2D0B86}" type="presOf" srcId="{88756421-F0D1-4485-A1C4-199A0E979D2D}" destId="{C9421C0C-AC08-4508-A0F6-54FCC87D3536}" srcOrd="0" destOrd="0" presId="urn:microsoft.com/office/officeart/2008/layout/AlternatingHexagons"/>
    <dgm:cxn modelId="{8CE62A6E-ED93-4B86-BE5D-0BDC7E10EE93}" srcId="{AC5728FB-80EC-41F5-8924-DA2169F3B33B}" destId="{1E21BDFB-8C25-45F2-BFA1-48A39D497FD8}" srcOrd="0" destOrd="0" parTransId="{2FE71CBB-A135-4082-BB9C-C1252DE2C505}" sibTransId="{BC77C494-0EAC-484B-AC8C-0BA752C2F84D}"/>
    <dgm:cxn modelId="{C765FC57-F897-49C2-9CE4-D69718935949}" type="presOf" srcId="{DE02168E-CF32-495E-B2A1-321BD59E49A6}" destId="{B6B06ECD-DD0E-43DD-8445-6F2388081839}" srcOrd="0" destOrd="0" presId="urn:microsoft.com/office/officeart/2008/layout/AlternatingHexagons"/>
    <dgm:cxn modelId="{56CC7B7F-3030-416B-A4E5-D7A53D62C9AB}" srcId="{AC5728FB-80EC-41F5-8924-DA2169F3B33B}" destId="{74A2D989-3F4A-4F31-AC84-9F2FA2B6E19E}" srcOrd="2" destOrd="0" parTransId="{D11C5536-2E4B-4995-9E64-5DFFF5529F84}" sibTransId="{74EE44A1-173F-4307-9962-2E26E9C96AC8}"/>
    <dgm:cxn modelId="{D39E0D8F-CD32-451E-82DA-1E146F3DADC9}" type="presOf" srcId="{F4B0BE57-E0BB-433A-9376-AADD403EAD76}" destId="{73DBBF53-95F0-4B2B-B43B-7489CAAB0925}" srcOrd="0" destOrd="0" presId="urn:microsoft.com/office/officeart/2008/layout/AlternatingHexagons"/>
    <dgm:cxn modelId="{059D9591-A262-41EB-8075-C8A8DFBDE9DF}" type="presOf" srcId="{89BACF18-1984-4F17-9549-D1F8F8BED0CC}" destId="{5884ECB0-2095-49D0-A015-09560C745996}" srcOrd="0" destOrd="0" presId="urn:microsoft.com/office/officeart/2008/layout/AlternatingHexagons"/>
    <dgm:cxn modelId="{03CB8D94-B998-44C5-B712-BB0F1E47640C}" srcId="{AC5728FB-80EC-41F5-8924-DA2169F3B33B}" destId="{DE02168E-CF32-495E-B2A1-321BD59E49A6}" srcOrd="1" destOrd="0" parTransId="{6510422D-1A90-459C-B941-444402E07658}" sibTransId="{F4B0BE57-E0BB-433A-9376-AADD403EAD76}"/>
    <dgm:cxn modelId="{556B5496-ACE3-448B-A4F7-7A6202871BCE}" type="presOf" srcId="{BC77C494-0EAC-484B-AC8C-0BA752C2F84D}" destId="{C857D7E1-24B1-4400-BA81-1D68E08E6C65}" srcOrd="0" destOrd="0" presId="urn:microsoft.com/office/officeart/2008/layout/AlternatingHexagons"/>
    <dgm:cxn modelId="{A5AC32C2-CDD2-4BBB-94CA-298DD3734FA9}" type="presOf" srcId="{950B8894-030D-4F2B-95FB-C9A1A831CA76}" destId="{80076290-997E-45D5-9860-1F0B193A1680}" srcOrd="0" destOrd="0" presId="urn:microsoft.com/office/officeart/2008/layout/AlternatingHexagons"/>
    <dgm:cxn modelId="{F2870BC4-1FC7-4997-ADB5-1BC9B9713558}" type="presOf" srcId="{74EE44A1-173F-4307-9962-2E26E9C96AC8}" destId="{F8EACB71-B22E-44C9-9B81-9DE82DA0EEDD}" srcOrd="0" destOrd="0" presId="urn:microsoft.com/office/officeart/2008/layout/AlternatingHexagons"/>
    <dgm:cxn modelId="{2C901DCE-A2D7-4298-8C18-7473B2EFCB93}" srcId="{1E21BDFB-8C25-45F2-BFA1-48A39D497FD8}" destId="{950B8894-030D-4F2B-95FB-C9A1A831CA76}" srcOrd="0" destOrd="0" parTransId="{D573925A-1E03-416B-9A56-B871A934C965}" sibTransId="{EA9EA892-FCCE-4080-8450-E3EFDA6F7912}"/>
    <dgm:cxn modelId="{72F550DE-BBDF-4AC8-A2FF-2FD401AF8E06}" srcId="{74A2D989-3F4A-4F31-AC84-9F2FA2B6E19E}" destId="{88756421-F0D1-4485-A1C4-199A0E979D2D}" srcOrd="0" destOrd="0" parTransId="{46071C3A-7315-4572-AD19-CBB0D1A653DA}" sibTransId="{FF1979AB-946E-4F6F-8448-B8D8CDC7D8A6}"/>
    <dgm:cxn modelId="{263CE6ED-B4BD-4091-AE92-6FC7C995C4F0}" type="presOf" srcId="{74A2D989-3F4A-4F31-AC84-9F2FA2B6E19E}" destId="{DEF26B9D-F7A3-4C27-B511-ADC11B14A818}" srcOrd="0" destOrd="0" presId="urn:microsoft.com/office/officeart/2008/layout/AlternatingHexagons"/>
    <dgm:cxn modelId="{466C2DF9-01F0-4E6A-B80B-4CE36D1A1C06}" srcId="{DE02168E-CF32-495E-B2A1-321BD59E49A6}" destId="{89BACF18-1984-4F17-9549-D1F8F8BED0CC}" srcOrd="0" destOrd="0" parTransId="{A8892AA2-29D6-4CFA-88EB-5AB6C7F22F2C}" sibTransId="{8DC0367D-B8C2-4F0B-A728-1484058626B3}"/>
    <dgm:cxn modelId="{4E840C64-B86B-4FBD-8781-AE8D75DABC6F}" type="presParOf" srcId="{81CD774A-DA67-4869-8F92-FA5C8143EA97}" destId="{67241EB9-EA91-4EEF-8700-F8E21DB5B51B}" srcOrd="0" destOrd="0" presId="urn:microsoft.com/office/officeart/2008/layout/AlternatingHexagons"/>
    <dgm:cxn modelId="{A1AD932D-43DD-4FDA-BBBC-9129F37D9236}" type="presParOf" srcId="{67241EB9-EA91-4EEF-8700-F8E21DB5B51B}" destId="{B0CADBA2-417A-418E-8D20-1DC311B00FEC}" srcOrd="0" destOrd="0" presId="urn:microsoft.com/office/officeart/2008/layout/AlternatingHexagons"/>
    <dgm:cxn modelId="{D71FCA42-2155-435B-A1EE-74BB81B858E8}" type="presParOf" srcId="{67241EB9-EA91-4EEF-8700-F8E21DB5B51B}" destId="{80076290-997E-45D5-9860-1F0B193A1680}" srcOrd="1" destOrd="0" presId="urn:microsoft.com/office/officeart/2008/layout/AlternatingHexagons"/>
    <dgm:cxn modelId="{1370F9BB-1BBD-4B82-A6D0-11CFF67795C8}" type="presParOf" srcId="{67241EB9-EA91-4EEF-8700-F8E21DB5B51B}" destId="{38C1F03B-CE95-4829-8F1A-C49623B9F0C7}" srcOrd="2" destOrd="0" presId="urn:microsoft.com/office/officeart/2008/layout/AlternatingHexagons"/>
    <dgm:cxn modelId="{D537429A-470F-4A86-8406-4E7E08E64F12}" type="presParOf" srcId="{67241EB9-EA91-4EEF-8700-F8E21DB5B51B}" destId="{DF8A7400-0068-4E81-9D91-0A15ECE80D30}" srcOrd="3" destOrd="0" presId="urn:microsoft.com/office/officeart/2008/layout/AlternatingHexagons"/>
    <dgm:cxn modelId="{5464DA61-5C59-4444-A1C7-F128912A4F10}" type="presParOf" srcId="{67241EB9-EA91-4EEF-8700-F8E21DB5B51B}" destId="{C857D7E1-24B1-4400-BA81-1D68E08E6C65}" srcOrd="4" destOrd="0" presId="urn:microsoft.com/office/officeart/2008/layout/AlternatingHexagons"/>
    <dgm:cxn modelId="{05403A99-A560-432B-9237-BD11891A844A}" type="presParOf" srcId="{81CD774A-DA67-4869-8F92-FA5C8143EA97}" destId="{2808C1DB-0127-449A-BA60-C5430CD1AD25}" srcOrd="1" destOrd="0" presId="urn:microsoft.com/office/officeart/2008/layout/AlternatingHexagons"/>
    <dgm:cxn modelId="{4E72F29F-394E-47A0-BF40-AB465D9FF52F}" type="presParOf" srcId="{81CD774A-DA67-4869-8F92-FA5C8143EA97}" destId="{D845F0E6-26B4-4AE8-8E35-81A988E88642}" srcOrd="2" destOrd="0" presId="urn:microsoft.com/office/officeart/2008/layout/AlternatingHexagons"/>
    <dgm:cxn modelId="{7D96C0A1-0D73-42E1-B417-6E7341496814}" type="presParOf" srcId="{D845F0E6-26B4-4AE8-8E35-81A988E88642}" destId="{B6B06ECD-DD0E-43DD-8445-6F2388081839}" srcOrd="0" destOrd="0" presId="urn:microsoft.com/office/officeart/2008/layout/AlternatingHexagons"/>
    <dgm:cxn modelId="{3CE8DBAB-18A6-4626-A3AA-124CD29C464A}" type="presParOf" srcId="{D845F0E6-26B4-4AE8-8E35-81A988E88642}" destId="{5884ECB0-2095-49D0-A015-09560C745996}" srcOrd="1" destOrd="0" presId="urn:microsoft.com/office/officeart/2008/layout/AlternatingHexagons"/>
    <dgm:cxn modelId="{D1A57AB5-57B3-4404-AEF3-5A9B3E986054}" type="presParOf" srcId="{D845F0E6-26B4-4AE8-8E35-81A988E88642}" destId="{27999E12-4FAE-4522-80AF-5F6EF92BB0F7}" srcOrd="2" destOrd="0" presId="urn:microsoft.com/office/officeart/2008/layout/AlternatingHexagons"/>
    <dgm:cxn modelId="{5CBC5027-0A9E-4F10-BE9F-23FAF446AAB7}" type="presParOf" srcId="{D845F0E6-26B4-4AE8-8E35-81A988E88642}" destId="{2F0551D2-9F3C-4904-86A0-039253044F57}" srcOrd="3" destOrd="0" presId="urn:microsoft.com/office/officeart/2008/layout/AlternatingHexagons"/>
    <dgm:cxn modelId="{570CAB74-B8F6-4FBC-8554-874E43925866}" type="presParOf" srcId="{D845F0E6-26B4-4AE8-8E35-81A988E88642}" destId="{73DBBF53-95F0-4B2B-B43B-7489CAAB0925}" srcOrd="4" destOrd="0" presId="urn:microsoft.com/office/officeart/2008/layout/AlternatingHexagons"/>
    <dgm:cxn modelId="{3CEB83B8-A843-4CD3-8050-2122F2ADA2A6}" type="presParOf" srcId="{81CD774A-DA67-4869-8F92-FA5C8143EA97}" destId="{356FA815-2715-4659-BC71-45B418F94B0F}" srcOrd="3" destOrd="0" presId="urn:microsoft.com/office/officeart/2008/layout/AlternatingHexagons"/>
    <dgm:cxn modelId="{4478E2DF-6498-4E47-9F82-C9F4893F1E6F}" type="presParOf" srcId="{81CD774A-DA67-4869-8F92-FA5C8143EA97}" destId="{B525A7C9-AA04-40FD-8DCD-E18E22DD5C98}" srcOrd="4" destOrd="0" presId="urn:microsoft.com/office/officeart/2008/layout/AlternatingHexagons"/>
    <dgm:cxn modelId="{17B5A106-20E5-4789-9B18-6F09B833D7C2}" type="presParOf" srcId="{B525A7C9-AA04-40FD-8DCD-E18E22DD5C98}" destId="{DEF26B9D-F7A3-4C27-B511-ADC11B14A818}" srcOrd="0" destOrd="0" presId="urn:microsoft.com/office/officeart/2008/layout/AlternatingHexagons"/>
    <dgm:cxn modelId="{35955FF2-B370-4CED-813A-723B11231752}" type="presParOf" srcId="{B525A7C9-AA04-40FD-8DCD-E18E22DD5C98}" destId="{C9421C0C-AC08-4508-A0F6-54FCC87D3536}" srcOrd="1" destOrd="0" presId="urn:microsoft.com/office/officeart/2008/layout/AlternatingHexagons"/>
    <dgm:cxn modelId="{D511CFEB-F8E9-429E-9A44-1174EB1F00B7}" type="presParOf" srcId="{B525A7C9-AA04-40FD-8DCD-E18E22DD5C98}" destId="{1586CA1D-2035-4490-A36B-AB9845ECA10F}" srcOrd="2" destOrd="0" presId="urn:microsoft.com/office/officeart/2008/layout/AlternatingHexagons"/>
    <dgm:cxn modelId="{F2344F34-6805-4B13-AD68-6EE435963EF5}" type="presParOf" srcId="{B525A7C9-AA04-40FD-8DCD-E18E22DD5C98}" destId="{DF704F25-0059-4863-B4C9-41AC080E9B7C}" srcOrd="3" destOrd="0" presId="urn:microsoft.com/office/officeart/2008/layout/AlternatingHexagons"/>
    <dgm:cxn modelId="{B9E8D25B-290A-4F18-9ADB-D61C2D4AB945}" type="presParOf" srcId="{B525A7C9-AA04-40FD-8DCD-E18E22DD5C98}" destId="{F8EACB71-B22E-44C9-9B81-9DE82DA0EEDD}"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5728FB-80EC-41F5-8924-DA2169F3B33B}" type="doc">
      <dgm:prSet loTypeId="urn:microsoft.com/office/officeart/2008/layout/AlternatingHexagons" loCatId="list" qsTypeId="urn:microsoft.com/office/officeart/2005/8/quickstyle/simple1" qsCatId="simple" csTypeId="urn:microsoft.com/office/officeart/2005/8/colors/colorful2" csCatId="colorful" phldr="1"/>
      <dgm:spPr/>
      <dgm:t>
        <a:bodyPr/>
        <a:lstStyle/>
        <a:p>
          <a:endParaRPr lang="fr-FR"/>
        </a:p>
      </dgm:t>
    </dgm:pt>
    <dgm:pt modelId="{1E21BDFB-8C25-45F2-BFA1-48A39D497FD8}">
      <dgm:prSet phldrT="[Texte]"/>
      <dgm:spPr/>
      <dgm:t>
        <a:bodyPr/>
        <a:lstStyle/>
        <a:p>
          <a:r>
            <a:rPr lang="fr-FR" dirty="0"/>
            <a:t>Habitat inclusif</a:t>
          </a:r>
        </a:p>
      </dgm:t>
    </dgm:pt>
    <dgm:pt modelId="{2FE71CBB-A135-4082-BB9C-C1252DE2C505}" type="parTrans" cxnId="{8CE62A6E-ED93-4B86-BE5D-0BDC7E10EE93}">
      <dgm:prSet/>
      <dgm:spPr/>
      <dgm:t>
        <a:bodyPr/>
        <a:lstStyle/>
        <a:p>
          <a:endParaRPr lang="fr-FR"/>
        </a:p>
      </dgm:t>
    </dgm:pt>
    <dgm:pt modelId="{BC77C494-0EAC-484B-AC8C-0BA752C2F84D}" type="sibTrans" cxnId="{8CE62A6E-ED93-4B86-BE5D-0BDC7E10EE93}">
      <dgm:prSet/>
      <dgm:spPr/>
      <dgm:t>
        <a:bodyPr/>
        <a:lstStyle/>
        <a:p>
          <a:r>
            <a:rPr lang="fr-FR" dirty="0"/>
            <a:t>Repérer la ressource en épilepsie sur le territoire, la coordination et </a:t>
          </a:r>
          <a:r>
            <a:rPr lang="fr-FR"/>
            <a:t>la mutualisation</a:t>
          </a:r>
          <a:endParaRPr lang="fr-FR" dirty="0"/>
        </a:p>
      </dgm:t>
    </dgm:pt>
    <dgm:pt modelId="{950B8894-030D-4F2B-95FB-C9A1A831CA76}">
      <dgm:prSet phldrT="[Texte]"/>
      <dgm:spPr/>
      <dgm:t>
        <a:bodyPr/>
        <a:lstStyle/>
        <a:p>
          <a:r>
            <a:rPr lang="fr-FR" dirty="0"/>
            <a:t>Activités et loisirs</a:t>
          </a:r>
        </a:p>
      </dgm:t>
    </dgm:pt>
    <dgm:pt modelId="{D573925A-1E03-416B-9A56-B871A934C965}" type="parTrans" cxnId="{2C901DCE-A2D7-4298-8C18-7473B2EFCB93}">
      <dgm:prSet/>
      <dgm:spPr/>
      <dgm:t>
        <a:bodyPr/>
        <a:lstStyle/>
        <a:p>
          <a:endParaRPr lang="fr-FR"/>
        </a:p>
      </dgm:t>
    </dgm:pt>
    <dgm:pt modelId="{EA9EA892-FCCE-4080-8450-E3EFDA6F7912}" type="sibTrans" cxnId="{2C901DCE-A2D7-4298-8C18-7473B2EFCB93}">
      <dgm:prSet/>
      <dgm:spPr/>
      <dgm:t>
        <a:bodyPr/>
        <a:lstStyle/>
        <a:p>
          <a:endParaRPr lang="fr-FR"/>
        </a:p>
      </dgm:t>
    </dgm:pt>
    <dgm:pt modelId="{DE02168E-CF32-495E-B2A1-321BD59E49A6}">
      <dgm:prSet phldrT="[Texte]"/>
      <dgm:spPr/>
      <dgm:t>
        <a:bodyPr/>
        <a:lstStyle/>
        <a:p>
          <a:r>
            <a:rPr lang="fr-FR" dirty="0"/>
            <a:t>Capsules vidéos</a:t>
          </a:r>
        </a:p>
      </dgm:t>
    </dgm:pt>
    <dgm:pt modelId="{6510422D-1A90-459C-B941-444402E07658}" type="parTrans" cxnId="{03CB8D94-B998-44C5-B712-BB0F1E47640C}">
      <dgm:prSet/>
      <dgm:spPr/>
      <dgm:t>
        <a:bodyPr/>
        <a:lstStyle/>
        <a:p>
          <a:endParaRPr lang="fr-FR"/>
        </a:p>
      </dgm:t>
    </dgm:pt>
    <dgm:pt modelId="{F4B0BE57-E0BB-433A-9376-AADD403EAD76}" type="sibTrans" cxnId="{03CB8D94-B998-44C5-B712-BB0F1E47640C}">
      <dgm:prSet/>
      <dgm:spPr/>
      <dgm:t>
        <a:bodyPr/>
        <a:lstStyle/>
        <a:p>
          <a:r>
            <a:rPr lang="fr-FR" dirty="0"/>
            <a:t>J’irai dormir chez vous : accueil des personnes épileptiques en ESMS </a:t>
          </a:r>
        </a:p>
      </dgm:t>
    </dgm:pt>
    <dgm:pt modelId="{89BACF18-1984-4F17-9549-D1F8F8BED0CC}">
      <dgm:prSet phldrT="[Texte]"/>
      <dgm:spPr/>
      <dgm:t>
        <a:bodyPr/>
        <a:lstStyle/>
        <a:p>
          <a:r>
            <a:rPr lang="fr-FR" dirty="0"/>
            <a:t>Les moyens </a:t>
          </a:r>
        </a:p>
      </dgm:t>
    </dgm:pt>
    <dgm:pt modelId="{A8892AA2-29D6-4CFA-88EB-5AB6C7F22F2C}" type="parTrans" cxnId="{466C2DF9-01F0-4E6A-B80B-4CE36D1A1C06}">
      <dgm:prSet/>
      <dgm:spPr/>
      <dgm:t>
        <a:bodyPr/>
        <a:lstStyle/>
        <a:p>
          <a:endParaRPr lang="fr-FR"/>
        </a:p>
      </dgm:t>
    </dgm:pt>
    <dgm:pt modelId="{8DC0367D-B8C2-4F0B-A728-1484058626B3}" type="sibTrans" cxnId="{466C2DF9-01F0-4E6A-B80B-4CE36D1A1C06}">
      <dgm:prSet/>
      <dgm:spPr/>
      <dgm:t>
        <a:bodyPr/>
        <a:lstStyle/>
        <a:p>
          <a:endParaRPr lang="fr-FR"/>
        </a:p>
      </dgm:t>
    </dgm:pt>
    <dgm:pt modelId="{74A2D989-3F4A-4F31-AC84-9F2FA2B6E19E}">
      <dgm:prSet phldrT="[Texte]"/>
      <dgm:spPr/>
      <dgm:t>
        <a:bodyPr/>
        <a:lstStyle/>
        <a:p>
          <a:r>
            <a:rPr lang="fr-FR" dirty="0"/>
            <a:t>Passeport / carte d’identité épilepsie</a:t>
          </a:r>
        </a:p>
      </dgm:t>
    </dgm:pt>
    <dgm:pt modelId="{D11C5536-2E4B-4995-9E64-5DFFF5529F84}" type="parTrans" cxnId="{56CC7B7F-3030-416B-A4E5-D7A53D62C9AB}">
      <dgm:prSet/>
      <dgm:spPr/>
      <dgm:t>
        <a:bodyPr/>
        <a:lstStyle/>
        <a:p>
          <a:endParaRPr lang="fr-FR"/>
        </a:p>
      </dgm:t>
    </dgm:pt>
    <dgm:pt modelId="{74EE44A1-173F-4307-9962-2E26E9C96AC8}" type="sibTrans" cxnId="{56CC7B7F-3030-416B-A4E5-D7A53D62C9AB}">
      <dgm:prSet/>
      <dgm:spPr/>
      <dgm:t>
        <a:bodyPr/>
        <a:lstStyle/>
        <a:p>
          <a:r>
            <a:rPr lang="fr-FR" dirty="0"/>
            <a:t>Devenir acteur de sa prise en charge</a:t>
          </a:r>
        </a:p>
      </dgm:t>
    </dgm:pt>
    <dgm:pt modelId="{88756421-F0D1-4485-A1C4-199A0E979D2D}">
      <dgm:prSet phldrT="[Texte]"/>
      <dgm:spPr/>
      <dgm:t>
        <a:bodyPr/>
        <a:lstStyle/>
        <a:p>
          <a:r>
            <a:rPr lang="fr-FR" dirty="0"/>
            <a:t>EEG mobile </a:t>
          </a:r>
        </a:p>
      </dgm:t>
    </dgm:pt>
    <dgm:pt modelId="{46071C3A-7315-4572-AD19-CBB0D1A653DA}" type="parTrans" cxnId="{72F550DE-BBDF-4AC8-A2FF-2FD401AF8E06}">
      <dgm:prSet/>
      <dgm:spPr/>
      <dgm:t>
        <a:bodyPr/>
        <a:lstStyle/>
        <a:p>
          <a:endParaRPr lang="fr-FR"/>
        </a:p>
      </dgm:t>
    </dgm:pt>
    <dgm:pt modelId="{FF1979AB-946E-4F6F-8448-B8D8CDC7D8A6}" type="sibTrans" cxnId="{72F550DE-BBDF-4AC8-A2FF-2FD401AF8E06}">
      <dgm:prSet/>
      <dgm:spPr/>
      <dgm:t>
        <a:bodyPr/>
        <a:lstStyle/>
        <a:p>
          <a:endParaRPr lang="fr-FR"/>
        </a:p>
      </dgm:t>
    </dgm:pt>
    <dgm:pt modelId="{81CD774A-DA67-4869-8F92-FA5C8143EA97}" type="pres">
      <dgm:prSet presAssocID="{AC5728FB-80EC-41F5-8924-DA2169F3B33B}" presName="Name0" presStyleCnt="0">
        <dgm:presLayoutVars>
          <dgm:chMax/>
          <dgm:chPref/>
          <dgm:dir/>
          <dgm:animLvl val="lvl"/>
        </dgm:presLayoutVars>
      </dgm:prSet>
      <dgm:spPr/>
    </dgm:pt>
    <dgm:pt modelId="{67241EB9-EA91-4EEF-8700-F8E21DB5B51B}" type="pres">
      <dgm:prSet presAssocID="{1E21BDFB-8C25-45F2-BFA1-48A39D497FD8}" presName="composite" presStyleCnt="0"/>
      <dgm:spPr/>
    </dgm:pt>
    <dgm:pt modelId="{B0CADBA2-417A-418E-8D20-1DC311B00FEC}" type="pres">
      <dgm:prSet presAssocID="{1E21BDFB-8C25-45F2-BFA1-48A39D497FD8}" presName="Parent1" presStyleLbl="node1" presStyleIdx="0" presStyleCnt="6">
        <dgm:presLayoutVars>
          <dgm:chMax val="1"/>
          <dgm:chPref val="1"/>
          <dgm:bulletEnabled val="1"/>
        </dgm:presLayoutVars>
      </dgm:prSet>
      <dgm:spPr/>
    </dgm:pt>
    <dgm:pt modelId="{80076290-997E-45D5-9860-1F0B193A1680}" type="pres">
      <dgm:prSet presAssocID="{1E21BDFB-8C25-45F2-BFA1-48A39D497FD8}" presName="Childtext1" presStyleLbl="revTx" presStyleIdx="0" presStyleCnt="3">
        <dgm:presLayoutVars>
          <dgm:chMax val="0"/>
          <dgm:chPref val="0"/>
          <dgm:bulletEnabled val="1"/>
        </dgm:presLayoutVars>
      </dgm:prSet>
      <dgm:spPr/>
    </dgm:pt>
    <dgm:pt modelId="{38C1F03B-CE95-4829-8F1A-C49623B9F0C7}" type="pres">
      <dgm:prSet presAssocID="{1E21BDFB-8C25-45F2-BFA1-48A39D497FD8}" presName="BalanceSpacing" presStyleCnt="0"/>
      <dgm:spPr/>
    </dgm:pt>
    <dgm:pt modelId="{DF8A7400-0068-4E81-9D91-0A15ECE80D30}" type="pres">
      <dgm:prSet presAssocID="{1E21BDFB-8C25-45F2-BFA1-48A39D497FD8}" presName="BalanceSpacing1" presStyleCnt="0"/>
      <dgm:spPr/>
    </dgm:pt>
    <dgm:pt modelId="{C857D7E1-24B1-4400-BA81-1D68E08E6C65}" type="pres">
      <dgm:prSet presAssocID="{BC77C494-0EAC-484B-AC8C-0BA752C2F84D}" presName="Accent1Text" presStyleLbl="node1" presStyleIdx="1" presStyleCnt="6" custLinFactNeighborY="0"/>
      <dgm:spPr/>
    </dgm:pt>
    <dgm:pt modelId="{2808C1DB-0127-449A-BA60-C5430CD1AD25}" type="pres">
      <dgm:prSet presAssocID="{BC77C494-0EAC-484B-AC8C-0BA752C2F84D}" presName="spaceBetweenRectangles" presStyleCnt="0"/>
      <dgm:spPr/>
    </dgm:pt>
    <dgm:pt modelId="{D845F0E6-26B4-4AE8-8E35-81A988E88642}" type="pres">
      <dgm:prSet presAssocID="{DE02168E-CF32-495E-B2A1-321BD59E49A6}" presName="composite" presStyleCnt="0"/>
      <dgm:spPr/>
    </dgm:pt>
    <dgm:pt modelId="{B6B06ECD-DD0E-43DD-8445-6F2388081839}" type="pres">
      <dgm:prSet presAssocID="{DE02168E-CF32-495E-B2A1-321BD59E49A6}" presName="Parent1" presStyleLbl="node1" presStyleIdx="2" presStyleCnt="6">
        <dgm:presLayoutVars>
          <dgm:chMax val="1"/>
          <dgm:chPref val="1"/>
          <dgm:bulletEnabled val="1"/>
        </dgm:presLayoutVars>
      </dgm:prSet>
      <dgm:spPr/>
    </dgm:pt>
    <dgm:pt modelId="{5884ECB0-2095-49D0-A015-09560C745996}" type="pres">
      <dgm:prSet presAssocID="{DE02168E-CF32-495E-B2A1-321BD59E49A6}" presName="Childtext1" presStyleLbl="revTx" presStyleIdx="1" presStyleCnt="3">
        <dgm:presLayoutVars>
          <dgm:chMax val="0"/>
          <dgm:chPref val="0"/>
          <dgm:bulletEnabled val="1"/>
        </dgm:presLayoutVars>
      </dgm:prSet>
      <dgm:spPr/>
    </dgm:pt>
    <dgm:pt modelId="{27999E12-4FAE-4522-80AF-5F6EF92BB0F7}" type="pres">
      <dgm:prSet presAssocID="{DE02168E-CF32-495E-B2A1-321BD59E49A6}" presName="BalanceSpacing" presStyleCnt="0"/>
      <dgm:spPr/>
    </dgm:pt>
    <dgm:pt modelId="{2F0551D2-9F3C-4904-86A0-039253044F57}" type="pres">
      <dgm:prSet presAssocID="{DE02168E-CF32-495E-B2A1-321BD59E49A6}" presName="BalanceSpacing1" presStyleCnt="0"/>
      <dgm:spPr/>
    </dgm:pt>
    <dgm:pt modelId="{73DBBF53-95F0-4B2B-B43B-7489CAAB0925}" type="pres">
      <dgm:prSet presAssocID="{F4B0BE57-E0BB-433A-9376-AADD403EAD76}" presName="Accent1Text" presStyleLbl="node1" presStyleIdx="3" presStyleCnt="6"/>
      <dgm:spPr/>
    </dgm:pt>
    <dgm:pt modelId="{356FA815-2715-4659-BC71-45B418F94B0F}" type="pres">
      <dgm:prSet presAssocID="{F4B0BE57-E0BB-433A-9376-AADD403EAD76}" presName="spaceBetweenRectangles" presStyleCnt="0"/>
      <dgm:spPr/>
    </dgm:pt>
    <dgm:pt modelId="{B525A7C9-AA04-40FD-8DCD-E18E22DD5C98}" type="pres">
      <dgm:prSet presAssocID="{74A2D989-3F4A-4F31-AC84-9F2FA2B6E19E}" presName="composite" presStyleCnt="0"/>
      <dgm:spPr/>
    </dgm:pt>
    <dgm:pt modelId="{DEF26B9D-F7A3-4C27-B511-ADC11B14A818}" type="pres">
      <dgm:prSet presAssocID="{74A2D989-3F4A-4F31-AC84-9F2FA2B6E19E}" presName="Parent1" presStyleLbl="node1" presStyleIdx="4" presStyleCnt="6">
        <dgm:presLayoutVars>
          <dgm:chMax val="1"/>
          <dgm:chPref val="1"/>
          <dgm:bulletEnabled val="1"/>
        </dgm:presLayoutVars>
      </dgm:prSet>
      <dgm:spPr/>
    </dgm:pt>
    <dgm:pt modelId="{C9421C0C-AC08-4508-A0F6-54FCC87D3536}" type="pres">
      <dgm:prSet presAssocID="{74A2D989-3F4A-4F31-AC84-9F2FA2B6E19E}" presName="Childtext1" presStyleLbl="revTx" presStyleIdx="2" presStyleCnt="3">
        <dgm:presLayoutVars>
          <dgm:chMax val="0"/>
          <dgm:chPref val="0"/>
          <dgm:bulletEnabled val="1"/>
        </dgm:presLayoutVars>
      </dgm:prSet>
      <dgm:spPr/>
    </dgm:pt>
    <dgm:pt modelId="{1586CA1D-2035-4490-A36B-AB9845ECA10F}" type="pres">
      <dgm:prSet presAssocID="{74A2D989-3F4A-4F31-AC84-9F2FA2B6E19E}" presName="BalanceSpacing" presStyleCnt="0"/>
      <dgm:spPr/>
    </dgm:pt>
    <dgm:pt modelId="{DF704F25-0059-4863-B4C9-41AC080E9B7C}" type="pres">
      <dgm:prSet presAssocID="{74A2D989-3F4A-4F31-AC84-9F2FA2B6E19E}" presName="BalanceSpacing1" presStyleCnt="0"/>
      <dgm:spPr/>
    </dgm:pt>
    <dgm:pt modelId="{F8EACB71-B22E-44C9-9B81-9DE82DA0EEDD}" type="pres">
      <dgm:prSet presAssocID="{74EE44A1-173F-4307-9962-2E26E9C96AC8}" presName="Accent1Text" presStyleLbl="node1" presStyleIdx="5" presStyleCnt="6"/>
      <dgm:spPr/>
    </dgm:pt>
  </dgm:ptLst>
  <dgm:cxnLst>
    <dgm:cxn modelId="{DB11D91C-DFAE-42C4-807C-4B1D7EFE06E2}" type="presOf" srcId="{AC5728FB-80EC-41F5-8924-DA2169F3B33B}" destId="{81CD774A-DA67-4869-8F92-FA5C8143EA97}" srcOrd="0" destOrd="0" presId="urn:microsoft.com/office/officeart/2008/layout/AlternatingHexagons"/>
    <dgm:cxn modelId="{A3E7B84B-B538-4E14-B9AD-4BED93264D67}" type="presOf" srcId="{1E21BDFB-8C25-45F2-BFA1-48A39D497FD8}" destId="{B0CADBA2-417A-418E-8D20-1DC311B00FEC}" srcOrd="0" destOrd="0" presId="urn:microsoft.com/office/officeart/2008/layout/AlternatingHexagons"/>
    <dgm:cxn modelId="{C38B844C-F74C-4192-A249-F14E5A2D0B86}" type="presOf" srcId="{88756421-F0D1-4485-A1C4-199A0E979D2D}" destId="{C9421C0C-AC08-4508-A0F6-54FCC87D3536}" srcOrd="0" destOrd="0" presId="urn:microsoft.com/office/officeart/2008/layout/AlternatingHexagons"/>
    <dgm:cxn modelId="{8CE62A6E-ED93-4B86-BE5D-0BDC7E10EE93}" srcId="{AC5728FB-80EC-41F5-8924-DA2169F3B33B}" destId="{1E21BDFB-8C25-45F2-BFA1-48A39D497FD8}" srcOrd="0" destOrd="0" parTransId="{2FE71CBB-A135-4082-BB9C-C1252DE2C505}" sibTransId="{BC77C494-0EAC-484B-AC8C-0BA752C2F84D}"/>
    <dgm:cxn modelId="{C765FC57-F897-49C2-9CE4-D69718935949}" type="presOf" srcId="{DE02168E-CF32-495E-B2A1-321BD59E49A6}" destId="{B6B06ECD-DD0E-43DD-8445-6F2388081839}" srcOrd="0" destOrd="0" presId="urn:microsoft.com/office/officeart/2008/layout/AlternatingHexagons"/>
    <dgm:cxn modelId="{56CC7B7F-3030-416B-A4E5-D7A53D62C9AB}" srcId="{AC5728FB-80EC-41F5-8924-DA2169F3B33B}" destId="{74A2D989-3F4A-4F31-AC84-9F2FA2B6E19E}" srcOrd="2" destOrd="0" parTransId="{D11C5536-2E4B-4995-9E64-5DFFF5529F84}" sibTransId="{74EE44A1-173F-4307-9962-2E26E9C96AC8}"/>
    <dgm:cxn modelId="{D39E0D8F-CD32-451E-82DA-1E146F3DADC9}" type="presOf" srcId="{F4B0BE57-E0BB-433A-9376-AADD403EAD76}" destId="{73DBBF53-95F0-4B2B-B43B-7489CAAB0925}" srcOrd="0" destOrd="0" presId="urn:microsoft.com/office/officeart/2008/layout/AlternatingHexagons"/>
    <dgm:cxn modelId="{059D9591-A262-41EB-8075-C8A8DFBDE9DF}" type="presOf" srcId="{89BACF18-1984-4F17-9549-D1F8F8BED0CC}" destId="{5884ECB0-2095-49D0-A015-09560C745996}" srcOrd="0" destOrd="0" presId="urn:microsoft.com/office/officeart/2008/layout/AlternatingHexagons"/>
    <dgm:cxn modelId="{03CB8D94-B998-44C5-B712-BB0F1E47640C}" srcId="{AC5728FB-80EC-41F5-8924-DA2169F3B33B}" destId="{DE02168E-CF32-495E-B2A1-321BD59E49A6}" srcOrd="1" destOrd="0" parTransId="{6510422D-1A90-459C-B941-444402E07658}" sibTransId="{F4B0BE57-E0BB-433A-9376-AADD403EAD76}"/>
    <dgm:cxn modelId="{556B5496-ACE3-448B-A4F7-7A6202871BCE}" type="presOf" srcId="{BC77C494-0EAC-484B-AC8C-0BA752C2F84D}" destId="{C857D7E1-24B1-4400-BA81-1D68E08E6C65}" srcOrd="0" destOrd="0" presId="urn:microsoft.com/office/officeart/2008/layout/AlternatingHexagons"/>
    <dgm:cxn modelId="{A5AC32C2-CDD2-4BBB-94CA-298DD3734FA9}" type="presOf" srcId="{950B8894-030D-4F2B-95FB-C9A1A831CA76}" destId="{80076290-997E-45D5-9860-1F0B193A1680}" srcOrd="0" destOrd="0" presId="urn:microsoft.com/office/officeart/2008/layout/AlternatingHexagons"/>
    <dgm:cxn modelId="{F2870BC4-1FC7-4997-ADB5-1BC9B9713558}" type="presOf" srcId="{74EE44A1-173F-4307-9962-2E26E9C96AC8}" destId="{F8EACB71-B22E-44C9-9B81-9DE82DA0EEDD}" srcOrd="0" destOrd="0" presId="urn:microsoft.com/office/officeart/2008/layout/AlternatingHexagons"/>
    <dgm:cxn modelId="{2C901DCE-A2D7-4298-8C18-7473B2EFCB93}" srcId="{1E21BDFB-8C25-45F2-BFA1-48A39D497FD8}" destId="{950B8894-030D-4F2B-95FB-C9A1A831CA76}" srcOrd="0" destOrd="0" parTransId="{D573925A-1E03-416B-9A56-B871A934C965}" sibTransId="{EA9EA892-FCCE-4080-8450-E3EFDA6F7912}"/>
    <dgm:cxn modelId="{72F550DE-BBDF-4AC8-A2FF-2FD401AF8E06}" srcId="{74A2D989-3F4A-4F31-AC84-9F2FA2B6E19E}" destId="{88756421-F0D1-4485-A1C4-199A0E979D2D}" srcOrd="0" destOrd="0" parTransId="{46071C3A-7315-4572-AD19-CBB0D1A653DA}" sibTransId="{FF1979AB-946E-4F6F-8448-B8D8CDC7D8A6}"/>
    <dgm:cxn modelId="{263CE6ED-B4BD-4091-AE92-6FC7C995C4F0}" type="presOf" srcId="{74A2D989-3F4A-4F31-AC84-9F2FA2B6E19E}" destId="{DEF26B9D-F7A3-4C27-B511-ADC11B14A818}" srcOrd="0" destOrd="0" presId="urn:microsoft.com/office/officeart/2008/layout/AlternatingHexagons"/>
    <dgm:cxn modelId="{466C2DF9-01F0-4E6A-B80B-4CE36D1A1C06}" srcId="{DE02168E-CF32-495E-B2A1-321BD59E49A6}" destId="{89BACF18-1984-4F17-9549-D1F8F8BED0CC}" srcOrd="0" destOrd="0" parTransId="{A8892AA2-29D6-4CFA-88EB-5AB6C7F22F2C}" sibTransId="{8DC0367D-B8C2-4F0B-A728-1484058626B3}"/>
    <dgm:cxn modelId="{4E840C64-B86B-4FBD-8781-AE8D75DABC6F}" type="presParOf" srcId="{81CD774A-DA67-4869-8F92-FA5C8143EA97}" destId="{67241EB9-EA91-4EEF-8700-F8E21DB5B51B}" srcOrd="0" destOrd="0" presId="urn:microsoft.com/office/officeart/2008/layout/AlternatingHexagons"/>
    <dgm:cxn modelId="{A1AD932D-43DD-4FDA-BBBC-9129F37D9236}" type="presParOf" srcId="{67241EB9-EA91-4EEF-8700-F8E21DB5B51B}" destId="{B0CADBA2-417A-418E-8D20-1DC311B00FEC}" srcOrd="0" destOrd="0" presId="urn:microsoft.com/office/officeart/2008/layout/AlternatingHexagons"/>
    <dgm:cxn modelId="{D71FCA42-2155-435B-A1EE-74BB81B858E8}" type="presParOf" srcId="{67241EB9-EA91-4EEF-8700-F8E21DB5B51B}" destId="{80076290-997E-45D5-9860-1F0B193A1680}" srcOrd="1" destOrd="0" presId="urn:microsoft.com/office/officeart/2008/layout/AlternatingHexagons"/>
    <dgm:cxn modelId="{1370F9BB-1BBD-4B82-A6D0-11CFF67795C8}" type="presParOf" srcId="{67241EB9-EA91-4EEF-8700-F8E21DB5B51B}" destId="{38C1F03B-CE95-4829-8F1A-C49623B9F0C7}" srcOrd="2" destOrd="0" presId="urn:microsoft.com/office/officeart/2008/layout/AlternatingHexagons"/>
    <dgm:cxn modelId="{D537429A-470F-4A86-8406-4E7E08E64F12}" type="presParOf" srcId="{67241EB9-EA91-4EEF-8700-F8E21DB5B51B}" destId="{DF8A7400-0068-4E81-9D91-0A15ECE80D30}" srcOrd="3" destOrd="0" presId="urn:microsoft.com/office/officeart/2008/layout/AlternatingHexagons"/>
    <dgm:cxn modelId="{5464DA61-5C59-4444-A1C7-F128912A4F10}" type="presParOf" srcId="{67241EB9-EA91-4EEF-8700-F8E21DB5B51B}" destId="{C857D7E1-24B1-4400-BA81-1D68E08E6C65}" srcOrd="4" destOrd="0" presId="urn:microsoft.com/office/officeart/2008/layout/AlternatingHexagons"/>
    <dgm:cxn modelId="{05403A99-A560-432B-9237-BD11891A844A}" type="presParOf" srcId="{81CD774A-DA67-4869-8F92-FA5C8143EA97}" destId="{2808C1DB-0127-449A-BA60-C5430CD1AD25}" srcOrd="1" destOrd="0" presId="urn:microsoft.com/office/officeart/2008/layout/AlternatingHexagons"/>
    <dgm:cxn modelId="{4E72F29F-394E-47A0-BF40-AB465D9FF52F}" type="presParOf" srcId="{81CD774A-DA67-4869-8F92-FA5C8143EA97}" destId="{D845F0E6-26B4-4AE8-8E35-81A988E88642}" srcOrd="2" destOrd="0" presId="urn:microsoft.com/office/officeart/2008/layout/AlternatingHexagons"/>
    <dgm:cxn modelId="{7D96C0A1-0D73-42E1-B417-6E7341496814}" type="presParOf" srcId="{D845F0E6-26B4-4AE8-8E35-81A988E88642}" destId="{B6B06ECD-DD0E-43DD-8445-6F2388081839}" srcOrd="0" destOrd="0" presId="urn:microsoft.com/office/officeart/2008/layout/AlternatingHexagons"/>
    <dgm:cxn modelId="{3CE8DBAB-18A6-4626-A3AA-124CD29C464A}" type="presParOf" srcId="{D845F0E6-26B4-4AE8-8E35-81A988E88642}" destId="{5884ECB0-2095-49D0-A015-09560C745996}" srcOrd="1" destOrd="0" presId="urn:microsoft.com/office/officeart/2008/layout/AlternatingHexagons"/>
    <dgm:cxn modelId="{D1A57AB5-57B3-4404-AEF3-5A9B3E986054}" type="presParOf" srcId="{D845F0E6-26B4-4AE8-8E35-81A988E88642}" destId="{27999E12-4FAE-4522-80AF-5F6EF92BB0F7}" srcOrd="2" destOrd="0" presId="urn:microsoft.com/office/officeart/2008/layout/AlternatingHexagons"/>
    <dgm:cxn modelId="{5CBC5027-0A9E-4F10-BE9F-23FAF446AAB7}" type="presParOf" srcId="{D845F0E6-26B4-4AE8-8E35-81A988E88642}" destId="{2F0551D2-9F3C-4904-86A0-039253044F57}" srcOrd="3" destOrd="0" presId="urn:microsoft.com/office/officeart/2008/layout/AlternatingHexagons"/>
    <dgm:cxn modelId="{570CAB74-B8F6-4FBC-8554-874E43925866}" type="presParOf" srcId="{D845F0E6-26B4-4AE8-8E35-81A988E88642}" destId="{73DBBF53-95F0-4B2B-B43B-7489CAAB0925}" srcOrd="4" destOrd="0" presId="urn:microsoft.com/office/officeart/2008/layout/AlternatingHexagons"/>
    <dgm:cxn modelId="{3CEB83B8-A843-4CD3-8050-2122F2ADA2A6}" type="presParOf" srcId="{81CD774A-DA67-4869-8F92-FA5C8143EA97}" destId="{356FA815-2715-4659-BC71-45B418F94B0F}" srcOrd="3" destOrd="0" presId="urn:microsoft.com/office/officeart/2008/layout/AlternatingHexagons"/>
    <dgm:cxn modelId="{4478E2DF-6498-4E47-9F82-C9F4893F1E6F}" type="presParOf" srcId="{81CD774A-DA67-4869-8F92-FA5C8143EA97}" destId="{B525A7C9-AA04-40FD-8DCD-E18E22DD5C98}" srcOrd="4" destOrd="0" presId="urn:microsoft.com/office/officeart/2008/layout/AlternatingHexagons"/>
    <dgm:cxn modelId="{17B5A106-20E5-4789-9B18-6F09B833D7C2}" type="presParOf" srcId="{B525A7C9-AA04-40FD-8DCD-E18E22DD5C98}" destId="{DEF26B9D-F7A3-4C27-B511-ADC11B14A818}" srcOrd="0" destOrd="0" presId="urn:microsoft.com/office/officeart/2008/layout/AlternatingHexagons"/>
    <dgm:cxn modelId="{35955FF2-B370-4CED-813A-723B11231752}" type="presParOf" srcId="{B525A7C9-AA04-40FD-8DCD-E18E22DD5C98}" destId="{C9421C0C-AC08-4508-A0F6-54FCC87D3536}" srcOrd="1" destOrd="0" presId="urn:microsoft.com/office/officeart/2008/layout/AlternatingHexagons"/>
    <dgm:cxn modelId="{D511CFEB-F8E9-429E-9A44-1174EB1F00B7}" type="presParOf" srcId="{B525A7C9-AA04-40FD-8DCD-E18E22DD5C98}" destId="{1586CA1D-2035-4490-A36B-AB9845ECA10F}" srcOrd="2" destOrd="0" presId="urn:microsoft.com/office/officeart/2008/layout/AlternatingHexagons"/>
    <dgm:cxn modelId="{F2344F34-6805-4B13-AD68-6EE435963EF5}" type="presParOf" srcId="{B525A7C9-AA04-40FD-8DCD-E18E22DD5C98}" destId="{DF704F25-0059-4863-B4C9-41AC080E9B7C}" srcOrd="3" destOrd="0" presId="urn:microsoft.com/office/officeart/2008/layout/AlternatingHexagons"/>
    <dgm:cxn modelId="{B9E8D25B-290A-4F18-9ADB-D61C2D4AB945}" type="presParOf" srcId="{B525A7C9-AA04-40FD-8DCD-E18E22DD5C98}" destId="{F8EACB71-B22E-44C9-9B81-9DE82DA0EEDD}" srcOrd="4" destOrd="0" presId="urn:microsoft.com/office/officeart/2008/layout/AlternatingHexagon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774298-9647-41ED-B7D1-5618BC34839F}" type="doc">
      <dgm:prSet loTypeId="urn:microsoft.com/office/officeart/2008/layout/AlternatingPictureBlocks" loCatId="list" qsTypeId="urn:microsoft.com/office/officeart/2005/8/quickstyle/simple1" qsCatId="simple" csTypeId="urn:microsoft.com/office/officeart/2005/8/colors/accent2_4" csCatId="accent2" phldr="1"/>
      <dgm:spPr/>
    </dgm:pt>
    <dgm:pt modelId="{39136355-E1F6-4844-B808-663D628AEC62}">
      <dgm:prSet phldrT="[Texte]"/>
      <dgm:spPr/>
      <dgm:t>
        <a:bodyPr/>
        <a:lstStyle/>
        <a:p>
          <a:r>
            <a:rPr lang="fr-FR" dirty="0"/>
            <a:t>Un risque répété, à repérer, à définir, à encadrer. Des familles inquiètes et des établissements en quête de cadre légal. </a:t>
          </a:r>
        </a:p>
      </dgm:t>
    </dgm:pt>
    <dgm:pt modelId="{5D0614C8-CA8C-4096-B754-5475A8EFC50F}" type="parTrans" cxnId="{4410AD05-64D8-43D3-BFC8-1F219A4D4A6C}">
      <dgm:prSet/>
      <dgm:spPr/>
      <dgm:t>
        <a:bodyPr/>
        <a:lstStyle/>
        <a:p>
          <a:endParaRPr lang="fr-FR"/>
        </a:p>
      </dgm:t>
    </dgm:pt>
    <dgm:pt modelId="{CA1CAA42-C1DD-4A5F-A283-D0AEBA453FE0}" type="sibTrans" cxnId="{4410AD05-64D8-43D3-BFC8-1F219A4D4A6C}">
      <dgm:prSet/>
      <dgm:spPr/>
      <dgm:t>
        <a:bodyPr/>
        <a:lstStyle/>
        <a:p>
          <a:endParaRPr lang="fr-FR"/>
        </a:p>
      </dgm:t>
    </dgm:pt>
    <dgm:pt modelId="{F0BC3BBE-C01F-4024-8D31-800AFB385F70}">
      <dgm:prSet phldrT="[Texte]"/>
      <dgm:spPr/>
      <dgm:t>
        <a:bodyPr/>
        <a:lstStyle/>
        <a:p>
          <a:r>
            <a:rPr lang="fr-FR" dirty="0"/>
            <a:t>ETP, ateliers, collectifs, trouver les ressources, les moyens humains et techniques et les finances pour diffuser l’information… soutenir au mieux…</a:t>
          </a:r>
        </a:p>
      </dgm:t>
    </dgm:pt>
    <dgm:pt modelId="{9862A4BD-59FF-44FE-B29E-86FFFDF614A8}" type="parTrans" cxnId="{653EA8C1-75DF-47D0-AE67-DF9D7AD2D9C1}">
      <dgm:prSet/>
      <dgm:spPr/>
      <dgm:t>
        <a:bodyPr/>
        <a:lstStyle/>
        <a:p>
          <a:endParaRPr lang="fr-FR"/>
        </a:p>
      </dgm:t>
    </dgm:pt>
    <dgm:pt modelId="{4C80CC30-462A-4A0A-9EF9-06253C4A19B3}" type="sibTrans" cxnId="{653EA8C1-75DF-47D0-AE67-DF9D7AD2D9C1}">
      <dgm:prSet/>
      <dgm:spPr/>
      <dgm:t>
        <a:bodyPr/>
        <a:lstStyle/>
        <a:p>
          <a:endParaRPr lang="fr-FR"/>
        </a:p>
      </dgm:t>
    </dgm:pt>
    <dgm:pt modelId="{6B8A0539-3007-4057-974A-3EC5216A0EE5}">
      <dgm:prSet phldrT="[Texte]"/>
      <dgm:spPr/>
      <dgm:t>
        <a:bodyPr/>
        <a:lstStyle/>
        <a:p>
          <a:r>
            <a:rPr lang="fr-FR" dirty="0"/>
            <a:t>« L’union fait la force! »Rassembler les ressources. Se mobiliser. </a:t>
          </a:r>
        </a:p>
      </dgm:t>
    </dgm:pt>
    <dgm:pt modelId="{A2E5E561-2379-4FF3-B8BA-7E6A28D15AFF}" type="parTrans" cxnId="{226C7B88-885D-403F-A908-D6DD10362BBB}">
      <dgm:prSet/>
      <dgm:spPr/>
      <dgm:t>
        <a:bodyPr/>
        <a:lstStyle/>
        <a:p>
          <a:endParaRPr lang="fr-FR"/>
        </a:p>
      </dgm:t>
    </dgm:pt>
    <dgm:pt modelId="{561A1E93-4AF2-42E3-BF1B-993BAACA2239}" type="sibTrans" cxnId="{226C7B88-885D-403F-A908-D6DD10362BBB}">
      <dgm:prSet/>
      <dgm:spPr/>
      <dgm:t>
        <a:bodyPr/>
        <a:lstStyle/>
        <a:p>
          <a:endParaRPr lang="fr-FR"/>
        </a:p>
      </dgm:t>
    </dgm:pt>
    <dgm:pt modelId="{85D2797C-26F2-4BF9-A867-4E64483EDFA3}" type="pres">
      <dgm:prSet presAssocID="{80774298-9647-41ED-B7D1-5618BC34839F}" presName="linearFlow" presStyleCnt="0">
        <dgm:presLayoutVars>
          <dgm:dir/>
          <dgm:resizeHandles val="exact"/>
        </dgm:presLayoutVars>
      </dgm:prSet>
      <dgm:spPr/>
    </dgm:pt>
    <dgm:pt modelId="{AF460584-272C-4F67-B637-E09283769EA9}" type="pres">
      <dgm:prSet presAssocID="{39136355-E1F6-4844-B808-663D628AEC62}" presName="comp" presStyleCnt="0"/>
      <dgm:spPr/>
    </dgm:pt>
    <dgm:pt modelId="{D9C026F7-0933-4410-B25F-2E97B53DAA5C}" type="pres">
      <dgm:prSet presAssocID="{39136355-E1F6-4844-B808-663D628AEC62}" presName="rect2" presStyleLbl="node1" presStyleIdx="0" presStyleCnt="3" custLinFactNeighborX="-310" custLinFactNeighborY="-34">
        <dgm:presLayoutVars>
          <dgm:bulletEnabled val="1"/>
        </dgm:presLayoutVars>
      </dgm:prSet>
      <dgm:spPr/>
    </dgm:pt>
    <dgm:pt modelId="{2342D610-EE8B-48E0-9210-E6744638472F}" type="pres">
      <dgm:prSet presAssocID="{39136355-E1F6-4844-B808-663D628AEC62}" presName="rect1" presStyleLbl="ln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24000" b="-24000"/>
          </a:stretch>
        </a:blipFill>
      </dgm:spPr>
    </dgm:pt>
    <dgm:pt modelId="{25E9F00A-7692-40DE-B11E-E4859A1A3F2A}" type="pres">
      <dgm:prSet presAssocID="{CA1CAA42-C1DD-4A5F-A283-D0AEBA453FE0}" presName="sibTrans" presStyleCnt="0"/>
      <dgm:spPr/>
    </dgm:pt>
    <dgm:pt modelId="{F5629F09-5AB3-425F-B473-3202770F9283}" type="pres">
      <dgm:prSet presAssocID="{F0BC3BBE-C01F-4024-8D31-800AFB385F70}" presName="comp" presStyleCnt="0"/>
      <dgm:spPr/>
    </dgm:pt>
    <dgm:pt modelId="{3731131F-D9F2-4336-92CC-30C27FD871B0}" type="pres">
      <dgm:prSet presAssocID="{F0BC3BBE-C01F-4024-8D31-800AFB385F70}" presName="rect2" presStyleLbl="node1" presStyleIdx="1" presStyleCnt="3">
        <dgm:presLayoutVars>
          <dgm:bulletEnabled val="1"/>
        </dgm:presLayoutVars>
      </dgm:prSet>
      <dgm:spPr/>
    </dgm:pt>
    <dgm:pt modelId="{037F8ECB-D40F-422E-A0E3-06BC283C3855}" type="pres">
      <dgm:prSet presAssocID="{F0BC3BBE-C01F-4024-8D31-800AFB385F70}" presName="rect1" presStyleLbl="lnNode1" presStyleIdx="1" presStyleCnt="3" custLinFactX="-100000" custLinFactY="14127" custLinFactNeighborX="-132231" custLinFactNeighborY="100000"/>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6FF58B5A-E364-404E-869A-D2F3944B3E3F}" type="pres">
      <dgm:prSet presAssocID="{4C80CC30-462A-4A0A-9EF9-06253C4A19B3}" presName="sibTrans" presStyleCnt="0"/>
      <dgm:spPr/>
    </dgm:pt>
    <dgm:pt modelId="{66A9FB3E-71F3-469B-97B8-C1C1F3C423E7}" type="pres">
      <dgm:prSet presAssocID="{6B8A0539-3007-4057-974A-3EC5216A0EE5}" presName="comp" presStyleCnt="0"/>
      <dgm:spPr/>
    </dgm:pt>
    <dgm:pt modelId="{98ACF4A9-1CEE-4277-99AE-46FE6E9ADF11}" type="pres">
      <dgm:prSet presAssocID="{6B8A0539-3007-4057-974A-3EC5216A0EE5}" presName="rect2" presStyleLbl="node1" presStyleIdx="2" presStyleCnt="3">
        <dgm:presLayoutVars>
          <dgm:bulletEnabled val="1"/>
        </dgm:presLayoutVars>
      </dgm:prSet>
      <dgm:spPr/>
    </dgm:pt>
    <dgm:pt modelId="{F711F7CC-690C-431E-9810-A781B49CEEC8}" type="pres">
      <dgm:prSet presAssocID="{6B8A0539-3007-4057-974A-3EC5216A0EE5}" presName="rect1" presStyleLbl="lnNode1" presStyleIdx="2" presStyleCnt="3" custLinFactX="100000" custLinFactY="-18907" custLinFactNeighborX="132961" custLinFactNeighborY="-100000"/>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dgm:spPr>
    </dgm:pt>
  </dgm:ptLst>
  <dgm:cxnLst>
    <dgm:cxn modelId="{4410AD05-64D8-43D3-BFC8-1F219A4D4A6C}" srcId="{80774298-9647-41ED-B7D1-5618BC34839F}" destId="{39136355-E1F6-4844-B808-663D628AEC62}" srcOrd="0" destOrd="0" parTransId="{5D0614C8-CA8C-4096-B754-5475A8EFC50F}" sibTransId="{CA1CAA42-C1DD-4A5F-A283-D0AEBA453FE0}"/>
    <dgm:cxn modelId="{0E2D7E2E-A89E-4A01-AB92-84D31BD1EE47}" type="presOf" srcId="{6B8A0539-3007-4057-974A-3EC5216A0EE5}" destId="{98ACF4A9-1CEE-4277-99AE-46FE6E9ADF11}" srcOrd="0" destOrd="0" presId="urn:microsoft.com/office/officeart/2008/layout/AlternatingPictureBlocks"/>
    <dgm:cxn modelId="{234A9B38-17AA-4C9A-A8FF-87682C7D9CA3}" type="presOf" srcId="{80774298-9647-41ED-B7D1-5618BC34839F}" destId="{85D2797C-26F2-4BF9-A867-4E64483EDFA3}" srcOrd="0" destOrd="0" presId="urn:microsoft.com/office/officeart/2008/layout/AlternatingPictureBlocks"/>
    <dgm:cxn modelId="{226C7B88-885D-403F-A908-D6DD10362BBB}" srcId="{80774298-9647-41ED-B7D1-5618BC34839F}" destId="{6B8A0539-3007-4057-974A-3EC5216A0EE5}" srcOrd="2" destOrd="0" parTransId="{A2E5E561-2379-4FF3-B8BA-7E6A28D15AFF}" sibTransId="{561A1E93-4AF2-42E3-BF1B-993BAACA2239}"/>
    <dgm:cxn modelId="{653EA8C1-75DF-47D0-AE67-DF9D7AD2D9C1}" srcId="{80774298-9647-41ED-B7D1-5618BC34839F}" destId="{F0BC3BBE-C01F-4024-8D31-800AFB385F70}" srcOrd="1" destOrd="0" parTransId="{9862A4BD-59FF-44FE-B29E-86FFFDF614A8}" sibTransId="{4C80CC30-462A-4A0A-9EF9-06253C4A19B3}"/>
    <dgm:cxn modelId="{A31195E7-4F9D-48A6-972B-650BD318B9AE}" type="presOf" srcId="{39136355-E1F6-4844-B808-663D628AEC62}" destId="{D9C026F7-0933-4410-B25F-2E97B53DAA5C}" srcOrd="0" destOrd="0" presId="urn:microsoft.com/office/officeart/2008/layout/AlternatingPictureBlocks"/>
    <dgm:cxn modelId="{99D1EBF2-9FB3-471C-B817-8AA317B847E5}" type="presOf" srcId="{F0BC3BBE-C01F-4024-8D31-800AFB385F70}" destId="{3731131F-D9F2-4336-92CC-30C27FD871B0}" srcOrd="0" destOrd="0" presId="urn:microsoft.com/office/officeart/2008/layout/AlternatingPictureBlocks"/>
    <dgm:cxn modelId="{F53D2402-34F3-4C31-B9BA-81A4A321DF6B}" type="presParOf" srcId="{85D2797C-26F2-4BF9-A867-4E64483EDFA3}" destId="{AF460584-272C-4F67-B637-E09283769EA9}" srcOrd="0" destOrd="0" presId="urn:microsoft.com/office/officeart/2008/layout/AlternatingPictureBlocks"/>
    <dgm:cxn modelId="{1B8F2A0C-9779-4DA3-B339-F0F67E748F01}" type="presParOf" srcId="{AF460584-272C-4F67-B637-E09283769EA9}" destId="{D9C026F7-0933-4410-B25F-2E97B53DAA5C}" srcOrd="0" destOrd="0" presId="urn:microsoft.com/office/officeart/2008/layout/AlternatingPictureBlocks"/>
    <dgm:cxn modelId="{C23E72E1-E085-40EB-BA09-23EC65DE49A5}" type="presParOf" srcId="{AF460584-272C-4F67-B637-E09283769EA9}" destId="{2342D610-EE8B-48E0-9210-E6744638472F}" srcOrd="1" destOrd="0" presId="urn:microsoft.com/office/officeart/2008/layout/AlternatingPictureBlocks"/>
    <dgm:cxn modelId="{30B89BC2-1CC8-4CB7-803B-C122388DCCDE}" type="presParOf" srcId="{85D2797C-26F2-4BF9-A867-4E64483EDFA3}" destId="{25E9F00A-7692-40DE-B11E-E4859A1A3F2A}" srcOrd="1" destOrd="0" presId="urn:microsoft.com/office/officeart/2008/layout/AlternatingPictureBlocks"/>
    <dgm:cxn modelId="{88F22826-559C-47BA-9452-01E83347FE39}" type="presParOf" srcId="{85D2797C-26F2-4BF9-A867-4E64483EDFA3}" destId="{F5629F09-5AB3-425F-B473-3202770F9283}" srcOrd="2" destOrd="0" presId="urn:microsoft.com/office/officeart/2008/layout/AlternatingPictureBlocks"/>
    <dgm:cxn modelId="{94E45732-B14E-4881-B188-CFD16A64A604}" type="presParOf" srcId="{F5629F09-5AB3-425F-B473-3202770F9283}" destId="{3731131F-D9F2-4336-92CC-30C27FD871B0}" srcOrd="0" destOrd="0" presId="urn:microsoft.com/office/officeart/2008/layout/AlternatingPictureBlocks"/>
    <dgm:cxn modelId="{07A5FB92-DABC-4A73-93C2-16205F8DA498}" type="presParOf" srcId="{F5629F09-5AB3-425F-B473-3202770F9283}" destId="{037F8ECB-D40F-422E-A0E3-06BC283C3855}" srcOrd="1" destOrd="0" presId="urn:microsoft.com/office/officeart/2008/layout/AlternatingPictureBlocks"/>
    <dgm:cxn modelId="{94965777-55D0-4E36-9541-301D12FF1181}" type="presParOf" srcId="{85D2797C-26F2-4BF9-A867-4E64483EDFA3}" destId="{6FF58B5A-E364-404E-869A-D2F3944B3E3F}" srcOrd="3" destOrd="0" presId="urn:microsoft.com/office/officeart/2008/layout/AlternatingPictureBlocks"/>
    <dgm:cxn modelId="{3760A958-5FBC-47BD-8823-B31832988DC6}" type="presParOf" srcId="{85D2797C-26F2-4BF9-A867-4E64483EDFA3}" destId="{66A9FB3E-71F3-469B-97B8-C1C1F3C423E7}" srcOrd="4" destOrd="0" presId="urn:microsoft.com/office/officeart/2008/layout/AlternatingPictureBlocks"/>
    <dgm:cxn modelId="{42E7CA50-250D-4BF8-A47C-0BA1A665675A}" type="presParOf" srcId="{66A9FB3E-71F3-469B-97B8-C1C1F3C423E7}" destId="{98ACF4A9-1CEE-4277-99AE-46FE6E9ADF11}" srcOrd="0" destOrd="0" presId="urn:microsoft.com/office/officeart/2008/layout/AlternatingPictureBlocks"/>
    <dgm:cxn modelId="{0B1832A3-C2F4-4C05-AB65-55E7F6C35485}" type="presParOf" srcId="{66A9FB3E-71F3-469B-97B8-C1C1F3C423E7}" destId="{F711F7CC-690C-431E-9810-A781B49CEEC8}"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70FEBD-FCEC-4383-A318-50034AE8D100}" type="doc">
      <dgm:prSet loTypeId="urn:microsoft.com/office/officeart/2005/8/layout/chevron1" loCatId="process" qsTypeId="urn:microsoft.com/office/officeart/2005/8/quickstyle/simple1" qsCatId="simple" csTypeId="urn:microsoft.com/office/officeart/2005/8/colors/accent1_2" csCatId="accent1" phldr="1"/>
      <dgm:spPr/>
    </dgm:pt>
    <dgm:pt modelId="{A48358F9-02CE-446A-9E0D-D9C7C9157193}">
      <dgm:prSet phldrT="[Texte]"/>
      <dgm:spPr>
        <a:solidFill>
          <a:srgbClr val="E1AD01"/>
        </a:solidFill>
        <a:ln>
          <a:solidFill>
            <a:srgbClr val="E1AD01"/>
          </a:solidFill>
        </a:ln>
      </dgm:spPr>
      <dgm:t>
        <a:bodyPr/>
        <a:lstStyle/>
        <a:p>
          <a:r>
            <a:rPr lang="fr-FR" dirty="0"/>
            <a:t>2016 </a:t>
          </a:r>
        </a:p>
        <a:p>
          <a:r>
            <a:rPr lang="fr-FR" dirty="0"/>
            <a:t>COP Bretagne – Pays de la Loire</a:t>
          </a:r>
        </a:p>
      </dgm:t>
    </dgm:pt>
    <dgm:pt modelId="{4BEFB5C8-252A-4FC4-A5D8-BCB9FCC24036}" type="parTrans" cxnId="{574E3289-A2B9-4421-8903-B6ABED774E12}">
      <dgm:prSet/>
      <dgm:spPr/>
      <dgm:t>
        <a:bodyPr/>
        <a:lstStyle/>
        <a:p>
          <a:endParaRPr lang="fr-FR"/>
        </a:p>
      </dgm:t>
    </dgm:pt>
    <dgm:pt modelId="{1A7735F2-06FF-4B41-8DBD-738344905113}" type="sibTrans" cxnId="{574E3289-A2B9-4421-8903-B6ABED774E12}">
      <dgm:prSet/>
      <dgm:spPr/>
      <dgm:t>
        <a:bodyPr/>
        <a:lstStyle/>
        <a:p>
          <a:endParaRPr lang="fr-FR"/>
        </a:p>
      </dgm:t>
    </dgm:pt>
    <dgm:pt modelId="{2102C083-4F8B-42FD-81C7-1EB67A2A0F88}">
      <dgm:prSet phldrT="[Texte]"/>
      <dgm:spPr>
        <a:solidFill>
          <a:srgbClr val="E1AD01"/>
        </a:solidFill>
        <a:ln>
          <a:solidFill>
            <a:srgbClr val="E1AD01"/>
          </a:solidFill>
        </a:ln>
      </dgm:spPr>
      <dgm:t>
        <a:bodyPr/>
        <a:lstStyle/>
        <a:p>
          <a:r>
            <a:rPr lang="fr-FR" dirty="0"/>
            <a:t>2021 </a:t>
          </a:r>
        </a:p>
        <a:p>
          <a:r>
            <a:rPr lang="fr-FR" dirty="0"/>
            <a:t>COP Nord Est</a:t>
          </a:r>
        </a:p>
      </dgm:t>
    </dgm:pt>
    <dgm:pt modelId="{707CACF8-E998-49FE-8170-7AF829AA599F}" type="parTrans" cxnId="{89866054-D6DF-402F-90AA-9EFD2140EF97}">
      <dgm:prSet/>
      <dgm:spPr/>
      <dgm:t>
        <a:bodyPr/>
        <a:lstStyle/>
        <a:p>
          <a:endParaRPr lang="fr-FR"/>
        </a:p>
      </dgm:t>
    </dgm:pt>
    <dgm:pt modelId="{3CFCCF28-D53F-4AAB-B40E-69F8B6868EE1}" type="sibTrans" cxnId="{89866054-D6DF-402F-90AA-9EFD2140EF97}">
      <dgm:prSet/>
      <dgm:spPr/>
      <dgm:t>
        <a:bodyPr/>
        <a:lstStyle/>
        <a:p>
          <a:endParaRPr lang="fr-FR"/>
        </a:p>
      </dgm:t>
    </dgm:pt>
    <dgm:pt modelId="{34CB4709-4054-458F-8CA2-B5449A3EB924}">
      <dgm:prSet phldrT="[Texte]"/>
      <dgm:spPr>
        <a:solidFill>
          <a:srgbClr val="E1AD01"/>
        </a:solidFill>
        <a:ln>
          <a:solidFill>
            <a:srgbClr val="E1AD01"/>
          </a:solidFill>
        </a:ln>
      </dgm:spPr>
      <dgm:t>
        <a:bodyPr/>
        <a:lstStyle/>
        <a:p>
          <a:r>
            <a:rPr lang="fr-FR" dirty="0"/>
            <a:t>2023 </a:t>
          </a:r>
        </a:p>
        <a:p>
          <a:r>
            <a:rPr lang="fr-FR" dirty="0"/>
            <a:t>COP Occitanie Est et Epicentre</a:t>
          </a:r>
        </a:p>
      </dgm:t>
    </dgm:pt>
    <dgm:pt modelId="{CC6D4137-AA41-4CBF-865B-6EF6A2872539}" type="parTrans" cxnId="{C87939CF-30F1-4B38-B474-AD5EFA98AA42}">
      <dgm:prSet/>
      <dgm:spPr/>
      <dgm:t>
        <a:bodyPr/>
        <a:lstStyle/>
        <a:p>
          <a:endParaRPr lang="fr-FR"/>
        </a:p>
      </dgm:t>
    </dgm:pt>
    <dgm:pt modelId="{D79A0DA7-BDC3-4C40-90FA-F15271D9DC02}" type="sibTrans" cxnId="{C87939CF-30F1-4B38-B474-AD5EFA98AA42}">
      <dgm:prSet/>
      <dgm:spPr/>
      <dgm:t>
        <a:bodyPr/>
        <a:lstStyle/>
        <a:p>
          <a:endParaRPr lang="fr-FR"/>
        </a:p>
      </dgm:t>
    </dgm:pt>
    <dgm:pt modelId="{3DB6A4E5-1A01-4705-96C8-44B409D7A53B}" type="pres">
      <dgm:prSet presAssocID="{F670FEBD-FCEC-4383-A318-50034AE8D100}" presName="Name0" presStyleCnt="0">
        <dgm:presLayoutVars>
          <dgm:dir/>
          <dgm:animLvl val="lvl"/>
          <dgm:resizeHandles val="exact"/>
        </dgm:presLayoutVars>
      </dgm:prSet>
      <dgm:spPr/>
    </dgm:pt>
    <dgm:pt modelId="{7E45C1D5-F73E-48AA-88A1-62123C330D33}" type="pres">
      <dgm:prSet presAssocID="{A48358F9-02CE-446A-9E0D-D9C7C9157193}" presName="parTxOnly" presStyleLbl="node1" presStyleIdx="0" presStyleCnt="3">
        <dgm:presLayoutVars>
          <dgm:chMax val="0"/>
          <dgm:chPref val="0"/>
          <dgm:bulletEnabled val="1"/>
        </dgm:presLayoutVars>
      </dgm:prSet>
      <dgm:spPr/>
    </dgm:pt>
    <dgm:pt modelId="{F2869248-C343-4438-AEDF-8F94143B288C}" type="pres">
      <dgm:prSet presAssocID="{1A7735F2-06FF-4B41-8DBD-738344905113}" presName="parTxOnlySpace" presStyleCnt="0"/>
      <dgm:spPr/>
    </dgm:pt>
    <dgm:pt modelId="{3EECEA07-954C-4994-BB70-F728D6239937}" type="pres">
      <dgm:prSet presAssocID="{2102C083-4F8B-42FD-81C7-1EB67A2A0F88}" presName="parTxOnly" presStyleLbl="node1" presStyleIdx="1" presStyleCnt="3">
        <dgm:presLayoutVars>
          <dgm:chMax val="0"/>
          <dgm:chPref val="0"/>
          <dgm:bulletEnabled val="1"/>
        </dgm:presLayoutVars>
      </dgm:prSet>
      <dgm:spPr/>
    </dgm:pt>
    <dgm:pt modelId="{AD88F179-CA32-42E0-B8C3-CCA70EB4808E}" type="pres">
      <dgm:prSet presAssocID="{3CFCCF28-D53F-4AAB-B40E-69F8B6868EE1}" presName="parTxOnlySpace" presStyleCnt="0"/>
      <dgm:spPr/>
    </dgm:pt>
    <dgm:pt modelId="{0A0F7486-55EC-4292-82BD-49F99C795C7D}" type="pres">
      <dgm:prSet presAssocID="{34CB4709-4054-458F-8CA2-B5449A3EB924}" presName="parTxOnly" presStyleLbl="node1" presStyleIdx="2" presStyleCnt="3">
        <dgm:presLayoutVars>
          <dgm:chMax val="0"/>
          <dgm:chPref val="0"/>
          <dgm:bulletEnabled val="1"/>
        </dgm:presLayoutVars>
      </dgm:prSet>
      <dgm:spPr/>
    </dgm:pt>
  </dgm:ptLst>
  <dgm:cxnLst>
    <dgm:cxn modelId="{24B54A24-607A-4C43-BB1E-C6DEFD21CE39}" type="presOf" srcId="{34CB4709-4054-458F-8CA2-B5449A3EB924}" destId="{0A0F7486-55EC-4292-82BD-49F99C795C7D}" srcOrd="0" destOrd="0" presId="urn:microsoft.com/office/officeart/2005/8/layout/chevron1"/>
    <dgm:cxn modelId="{267B5A41-83DD-48F8-8AF4-46E1A29EBC3A}" type="presOf" srcId="{A48358F9-02CE-446A-9E0D-D9C7C9157193}" destId="{7E45C1D5-F73E-48AA-88A1-62123C330D33}" srcOrd="0" destOrd="0" presId="urn:microsoft.com/office/officeart/2005/8/layout/chevron1"/>
    <dgm:cxn modelId="{89866054-D6DF-402F-90AA-9EFD2140EF97}" srcId="{F670FEBD-FCEC-4383-A318-50034AE8D100}" destId="{2102C083-4F8B-42FD-81C7-1EB67A2A0F88}" srcOrd="1" destOrd="0" parTransId="{707CACF8-E998-49FE-8170-7AF829AA599F}" sibTransId="{3CFCCF28-D53F-4AAB-B40E-69F8B6868EE1}"/>
    <dgm:cxn modelId="{04DE0F81-B244-48EF-ACBC-56A195CB27DF}" type="presOf" srcId="{2102C083-4F8B-42FD-81C7-1EB67A2A0F88}" destId="{3EECEA07-954C-4994-BB70-F728D6239937}" srcOrd="0" destOrd="0" presId="urn:microsoft.com/office/officeart/2005/8/layout/chevron1"/>
    <dgm:cxn modelId="{574E3289-A2B9-4421-8903-B6ABED774E12}" srcId="{F670FEBD-FCEC-4383-A318-50034AE8D100}" destId="{A48358F9-02CE-446A-9E0D-D9C7C9157193}" srcOrd="0" destOrd="0" parTransId="{4BEFB5C8-252A-4FC4-A5D8-BCB9FCC24036}" sibTransId="{1A7735F2-06FF-4B41-8DBD-738344905113}"/>
    <dgm:cxn modelId="{C8C163A3-0467-443D-87ED-CE21D8D2D4E4}" type="presOf" srcId="{F670FEBD-FCEC-4383-A318-50034AE8D100}" destId="{3DB6A4E5-1A01-4705-96C8-44B409D7A53B}" srcOrd="0" destOrd="0" presId="urn:microsoft.com/office/officeart/2005/8/layout/chevron1"/>
    <dgm:cxn modelId="{C87939CF-30F1-4B38-B474-AD5EFA98AA42}" srcId="{F670FEBD-FCEC-4383-A318-50034AE8D100}" destId="{34CB4709-4054-458F-8CA2-B5449A3EB924}" srcOrd="2" destOrd="0" parTransId="{CC6D4137-AA41-4CBF-865B-6EF6A2872539}" sibTransId="{D79A0DA7-BDC3-4C40-90FA-F15271D9DC02}"/>
    <dgm:cxn modelId="{FA6A58CF-149F-4F4A-BFEE-32B91C08F8D5}" type="presParOf" srcId="{3DB6A4E5-1A01-4705-96C8-44B409D7A53B}" destId="{7E45C1D5-F73E-48AA-88A1-62123C330D33}" srcOrd="0" destOrd="0" presId="urn:microsoft.com/office/officeart/2005/8/layout/chevron1"/>
    <dgm:cxn modelId="{FADC4E8B-507F-44CA-8229-7102023B9ED6}" type="presParOf" srcId="{3DB6A4E5-1A01-4705-96C8-44B409D7A53B}" destId="{F2869248-C343-4438-AEDF-8F94143B288C}" srcOrd="1" destOrd="0" presId="urn:microsoft.com/office/officeart/2005/8/layout/chevron1"/>
    <dgm:cxn modelId="{E4FAAB8D-885D-4BE8-B54C-DB0146C46E82}" type="presParOf" srcId="{3DB6A4E5-1A01-4705-96C8-44B409D7A53B}" destId="{3EECEA07-954C-4994-BB70-F728D6239937}" srcOrd="2" destOrd="0" presId="urn:microsoft.com/office/officeart/2005/8/layout/chevron1"/>
    <dgm:cxn modelId="{98296AD4-AE55-4AAC-9F41-40DF39E5C613}" type="presParOf" srcId="{3DB6A4E5-1A01-4705-96C8-44B409D7A53B}" destId="{AD88F179-CA32-42E0-B8C3-CCA70EB4808E}" srcOrd="3" destOrd="0" presId="urn:microsoft.com/office/officeart/2005/8/layout/chevron1"/>
    <dgm:cxn modelId="{C8D8C539-B8CF-4DBC-A304-747842982441}" type="presParOf" srcId="{3DB6A4E5-1A01-4705-96C8-44B409D7A53B}" destId="{0A0F7486-55EC-4292-82BD-49F99C795C7D}"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0022AD-8D6B-4A8B-9F34-A04C099D340D}">
      <dsp:nvSpPr>
        <dsp:cNvPr id="0" name=""/>
        <dsp:cNvSpPr/>
      </dsp:nvSpPr>
      <dsp:spPr>
        <a:xfrm>
          <a:off x="1134906" y="0"/>
          <a:ext cx="8900159" cy="3890962"/>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3093C6-819C-4B96-9BB9-211B2B58D952}">
      <dsp:nvSpPr>
        <dsp:cNvPr id="0" name=""/>
        <dsp:cNvSpPr/>
      </dsp:nvSpPr>
      <dsp:spPr>
        <a:xfrm>
          <a:off x="5240" y="1167288"/>
          <a:ext cx="2520553" cy="155638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2020/2021</a:t>
          </a:r>
          <a:r>
            <a:rPr lang="fr-FR" sz="1600" kern="1200" dirty="0"/>
            <a:t> formation épilepsie organisée par ERHR+FAHRES</a:t>
          </a:r>
        </a:p>
      </dsp:txBody>
      <dsp:txXfrm>
        <a:off x="81216" y="1243264"/>
        <a:ext cx="2368601" cy="1404432"/>
      </dsp:txXfrm>
    </dsp:sp>
    <dsp:sp modelId="{040683A6-CA4D-431D-9283-C5DEB31E1791}">
      <dsp:nvSpPr>
        <dsp:cNvPr id="0" name=""/>
        <dsp:cNvSpPr/>
      </dsp:nvSpPr>
      <dsp:spPr>
        <a:xfrm>
          <a:off x="2651821" y="1167288"/>
          <a:ext cx="2520553" cy="1556384"/>
        </a:xfrm>
        <a:prstGeom prst="round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Relevé des demandes et des besoins sur le territoire</a:t>
          </a:r>
        </a:p>
      </dsp:txBody>
      <dsp:txXfrm>
        <a:off x="2727797" y="1243264"/>
        <a:ext cx="2368601" cy="1404432"/>
      </dsp:txXfrm>
    </dsp:sp>
    <dsp:sp modelId="{8E36DE68-3DCD-423B-B8C2-FA10F2159019}">
      <dsp:nvSpPr>
        <dsp:cNvPr id="0" name=""/>
        <dsp:cNvSpPr/>
      </dsp:nvSpPr>
      <dsp:spPr>
        <a:xfrm>
          <a:off x="5298401" y="1167288"/>
          <a:ext cx="2520553" cy="1556384"/>
        </a:xfrm>
        <a:prstGeom prst="round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a:t>Dès 2021</a:t>
          </a:r>
          <a:r>
            <a:rPr lang="fr-FR" sz="1600" kern="1200" dirty="0"/>
            <a:t>:</a:t>
          </a:r>
        </a:p>
        <a:p>
          <a:pPr marL="0" lvl="0" indent="0" algn="ctr" defTabSz="889000">
            <a:lnSpc>
              <a:spcPct val="90000"/>
            </a:lnSpc>
            <a:spcBef>
              <a:spcPct val="0"/>
            </a:spcBef>
            <a:spcAft>
              <a:spcPct val="35000"/>
            </a:spcAft>
            <a:buNone/>
          </a:pPr>
          <a:r>
            <a:rPr lang="fr-FR" sz="1600" kern="1200" dirty="0"/>
            <a:t>Accompagnement de FAHRES à l’élaboration d’une COP épilepsie en Occitanie.</a:t>
          </a:r>
        </a:p>
      </dsp:txBody>
      <dsp:txXfrm>
        <a:off x="5374377" y="1243264"/>
        <a:ext cx="2368601" cy="1404432"/>
      </dsp:txXfrm>
    </dsp:sp>
    <dsp:sp modelId="{B6EC3E59-D78D-4D0E-A9B8-1D7786F4A5A5}">
      <dsp:nvSpPr>
        <dsp:cNvPr id="0" name=""/>
        <dsp:cNvSpPr/>
      </dsp:nvSpPr>
      <dsp:spPr>
        <a:xfrm>
          <a:off x="7944982" y="1167288"/>
          <a:ext cx="2520553" cy="1556384"/>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2023: Deux groupes de travail: acteurs du médico-social/parents aidants</a:t>
          </a:r>
        </a:p>
      </dsp:txBody>
      <dsp:txXfrm>
        <a:off x="8020958" y="1243264"/>
        <a:ext cx="2368601" cy="14044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ADBA2-417A-418E-8D20-1DC311B00FEC}">
      <dsp:nvSpPr>
        <dsp:cNvPr id="0" name=""/>
        <dsp:cNvSpPr/>
      </dsp:nvSpPr>
      <dsp:spPr>
        <a:xfrm rot="5400000">
          <a:off x="2653688" y="107223"/>
          <a:ext cx="1637221" cy="1424382"/>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Sécuriser le parcours de vie des personnes épileptiques</a:t>
          </a:r>
        </a:p>
      </dsp:txBody>
      <dsp:txXfrm rot="-5400000">
        <a:off x="2982073" y="255938"/>
        <a:ext cx="980450" cy="1126953"/>
      </dsp:txXfrm>
    </dsp:sp>
    <dsp:sp modelId="{80076290-997E-45D5-9860-1F0B193A1680}">
      <dsp:nvSpPr>
        <dsp:cNvPr id="0" name=""/>
        <dsp:cNvSpPr/>
      </dsp:nvSpPr>
      <dsp:spPr>
        <a:xfrm>
          <a:off x="4227712" y="328248"/>
          <a:ext cx="1827138" cy="982332"/>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endParaRPr lang="fr-FR" sz="1300" kern="1200" dirty="0"/>
        </a:p>
      </dsp:txBody>
      <dsp:txXfrm>
        <a:off x="4227712" y="328248"/>
        <a:ext cx="1827138" cy="982332"/>
      </dsp:txXfrm>
    </dsp:sp>
    <dsp:sp modelId="{C857D7E1-24B1-4400-BA81-1D68E08E6C65}">
      <dsp:nvSpPr>
        <dsp:cNvPr id="0" name=""/>
        <dsp:cNvSpPr/>
      </dsp:nvSpPr>
      <dsp:spPr>
        <a:xfrm rot="5400000">
          <a:off x="1115355" y="107223"/>
          <a:ext cx="1637221" cy="1424382"/>
        </a:xfrm>
        <a:prstGeom prst="hexagon">
          <a:avLst>
            <a:gd name="adj" fmla="val 25000"/>
            <a:gd name="vf" fmla="val 115470"/>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fr-FR" sz="1200" kern="1200" dirty="0"/>
            <a:t>Partage / lien  entre les familles et les accompagnants pour répondre aux attentes</a:t>
          </a:r>
        </a:p>
      </dsp:txBody>
      <dsp:txXfrm rot="-5400000">
        <a:off x="1443740" y="255938"/>
        <a:ext cx="980450" cy="1126953"/>
      </dsp:txXfrm>
    </dsp:sp>
    <dsp:sp modelId="{B6B06ECD-DD0E-43DD-8445-6F2388081839}">
      <dsp:nvSpPr>
        <dsp:cNvPr id="0" name=""/>
        <dsp:cNvSpPr/>
      </dsp:nvSpPr>
      <dsp:spPr>
        <a:xfrm rot="5400000">
          <a:off x="1881574" y="1496896"/>
          <a:ext cx="1637221" cy="1424382"/>
        </a:xfrm>
        <a:prstGeom prst="hexagon">
          <a:avLst>
            <a:gd name="adj" fmla="val 25000"/>
            <a:gd name="vf" fmla="val 115470"/>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Théâtre participatif</a:t>
          </a:r>
        </a:p>
      </dsp:txBody>
      <dsp:txXfrm rot="-5400000">
        <a:off x="2209959" y="1645611"/>
        <a:ext cx="980450" cy="1126953"/>
      </dsp:txXfrm>
    </dsp:sp>
    <dsp:sp modelId="{5884ECB0-2095-49D0-A015-09560C745996}">
      <dsp:nvSpPr>
        <dsp:cNvPr id="0" name=""/>
        <dsp:cNvSpPr/>
      </dsp:nvSpPr>
      <dsp:spPr>
        <a:xfrm>
          <a:off x="160855" y="1717921"/>
          <a:ext cx="1768198" cy="982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r" defTabSz="577850">
            <a:lnSpc>
              <a:spcPct val="90000"/>
            </a:lnSpc>
            <a:spcBef>
              <a:spcPct val="0"/>
            </a:spcBef>
            <a:spcAft>
              <a:spcPct val="35000"/>
            </a:spcAft>
            <a:buNone/>
          </a:pPr>
          <a:r>
            <a:rPr lang="fr-FR" sz="1300" kern="1200" dirty="0"/>
            <a:t>Les moyens </a:t>
          </a:r>
        </a:p>
      </dsp:txBody>
      <dsp:txXfrm>
        <a:off x="160855" y="1717921"/>
        <a:ext cx="1768198" cy="982332"/>
      </dsp:txXfrm>
    </dsp:sp>
    <dsp:sp modelId="{73DBBF53-95F0-4B2B-B43B-7489CAAB0925}">
      <dsp:nvSpPr>
        <dsp:cNvPr id="0" name=""/>
        <dsp:cNvSpPr/>
      </dsp:nvSpPr>
      <dsp:spPr>
        <a:xfrm rot="5400000">
          <a:off x="3419907" y="1496896"/>
          <a:ext cx="1637221" cy="1424382"/>
        </a:xfrm>
        <a:prstGeom prst="hexagon">
          <a:avLst>
            <a:gd name="adj" fmla="val 25000"/>
            <a:gd name="vf" fmla="val 115470"/>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fr-FR" sz="1600" kern="1200" dirty="0"/>
            <a:t>Transition enfants / adolescents / adultes</a:t>
          </a:r>
        </a:p>
      </dsp:txBody>
      <dsp:txXfrm rot="-5400000">
        <a:off x="3748292" y="1645611"/>
        <a:ext cx="980450" cy="1126953"/>
      </dsp:txXfrm>
    </dsp:sp>
    <dsp:sp modelId="{DEF26B9D-F7A3-4C27-B511-ADC11B14A818}">
      <dsp:nvSpPr>
        <dsp:cNvPr id="0" name=""/>
        <dsp:cNvSpPr/>
      </dsp:nvSpPr>
      <dsp:spPr>
        <a:xfrm rot="5400000">
          <a:off x="2653688" y="2886569"/>
          <a:ext cx="1637221" cy="1424382"/>
        </a:xfrm>
        <a:prstGeom prst="hexagon">
          <a:avLst>
            <a:gd name="adj" fmla="val 25000"/>
            <a:gd name="vf" fmla="val 115470"/>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Démystifier l’épilepsie </a:t>
          </a:r>
        </a:p>
      </dsp:txBody>
      <dsp:txXfrm rot="-5400000">
        <a:off x="2982073" y="3035284"/>
        <a:ext cx="980450" cy="1126953"/>
      </dsp:txXfrm>
    </dsp:sp>
    <dsp:sp modelId="{C9421C0C-AC08-4508-A0F6-54FCC87D3536}">
      <dsp:nvSpPr>
        <dsp:cNvPr id="0" name=""/>
        <dsp:cNvSpPr/>
      </dsp:nvSpPr>
      <dsp:spPr>
        <a:xfrm>
          <a:off x="4227712" y="3107594"/>
          <a:ext cx="1827138" cy="982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FR" sz="1300" kern="1200" dirty="0"/>
            <a:t>Libérer un espace de parole</a:t>
          </a:r>
        </a:p>
      </dsp:txBody>
      <dsp:txXfrm>
        <a:off x="4227712" y="3107594"/>
        <a:ext cx="1827138" cy="982332"/>
      </dsp:txXfrm>
    </dsp:sp>
    <dsp:sp modelId="{F8EACB71-B22E-44C9-9B81-9DE82DA0EEDD}">
      <dsp:nvSpPr>
        <dsp:cNvPr id="0" name=""/>
        <dsp:cNvSpPr/>
      </dsp:nvSpPr>
      <dsp:spPr>
        <a:xfrm rot="5400000">
          <a:off x="1115355" y="2886569"/>
          <a:ext cx="1637221" cy="1424382"/>
        </a:xfrm>
        <a:prstGeom prst="hexagon">
          <a:avLst>
            <a:gd name="adj" fmla="val 25000"/>
            <a:gd name="vf" fmla="val 11547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fr-FR" sz="1500" kern="1200" dirty="0"/>
            <a:t>Favoriser l’inclusion des personnes épileptiques</a:t>
          </a:r>
        </a:p>
      </dsp:txBody>
      <dsp:txXfrm rot="-5400000">
        <a:off x="1443740" y="3035284"/>
        <a:ext cx="980450" cy="11269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ADBA2-417A-418E-8D20-1DC311B00FEC}">
      <dsp:nvSpPr>
        <dsp:cNvPr id="0" name=""/>
        <dsp:cNvSpPr/>
      </dsp:nvSpPr>
      <dsp:spPr>
        <a:xfrm rot="5400000">
          <a:off x="2653688" y="107223"/>
          <a:ext cx="1637221" cy="1424382"/>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t>Habitat inclusif</a:t>
          </a:r>
        </a:p>
      </dsp:txBody>
      <dsp:txXfrm rot="-5400000">
        <a:off x="2982073" y="255938"/>
        <a:ext cx="980450" cy="1126953"/>
      </dsp:txXfrm>
    </dsp:sp>
    <dsp:sp modelId="{80076290-997E-45D5-9860-1F0B193A1680}">
      <dsp:nvSpPr>
        <dsp:cNvPr id="0" name=""/>
        <dsp:cNvSpPr/>
      </dsp:nvSpPr>
      <dsp:spPr>
        <a:xfrm>
          <a:off x="4227712" y="328248"/>
          <a:ext cx="1827138" cy="982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FR" sz="1600" kern="1200" dirty="0"/>
            <a:t>Activités et loisirs</a:t>
          </a:r>
        </a:p>
      </dsp:txBody>
      <dsp:txXfrm>
        <a:off x="4227712" y="328248"/>
        <a:ext cx="1827138" cy="982332"/>
      </dsp:txXfrm>
    </dsp:sp>
    <dsp:sp modelId="{C857D7E1-24B1-4400-BA81-1D68E08E6C65}">
      <dsp:nvSpPr>
        <dsp:cNvPr id="0" name=""/>
        <dsp:cNvSpPr/>
      </dsp:nvSpPr>
      <dsp:spPr>
        <a:xfrm rot="5400000">
          <a:off x="1115355" y="107223"/>
          <a:ext cx="1637221" cy="1424382"/>
        </a:xfrm>
        <a:prstGeom prst="hexagon">
          <a:avLst>
            <a:gd name="adj" fmla="val 25000"/>
            <a:gd name="vf" fmla="val 115470"/>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fr-FR" sz="1100" kern="1200" dirty="0"/>
            <a:t>Repérer la ressource en épilepsie sur le territoire, la coordination et </a:t>
          </a:r>
          <a:r>
            <a:rPr lang="fr-FR" sz="1100" kern="1200"/>
            <a:t>la mutualisation</a:t>
          </a:r>
          <a:endParaRPr lang="fr-FR" sz="1100" kern="1200" dirty="0"/>
        </a:p>
      </dsp:txBody>
      <dsp:txXfrm rot="-5400000">
        <a:off x="1443740" y="255938"/>
        <a:ext cx="980450" cy="1126953"/>
      </dsp:txXfrm>
    </dsp:sp>
    <dsp:sp modelId="{B6B06ECD-DD0E-43DD-8445-6F2388081839}">
      <dsp:nvSpPr>
        <dsp:cNvPr id="0" name=""/>
        <dsp:cNvSpPr/>
      </dsp:nvSpPr>
      <dsp:spPr>
        <a:xfrm rot="5400000">
          <a:off x="1881574" y="1496896"/>
          <a:ext cx="1637221" cy="1424382"/>
        </a:xfrm>
        <a:prstGeom prst="hexagon">
          <a:avLst>
            <a:gd name="adj" fmla="val 25000"/>
            <a:gd name="vf" fmla="val 115470"/>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t>Capsules vidéos</a:t>
          </a:r>
        </a:p>
      </dsp:txBody>
      <dsp:txXfrm rot="-5400000">
        <a:off x="2209959" y="1645611"/>
        <a:ext cx="980450" cy="1126953"/>
      </dsp:txXfrm>
    </dsp:sp>
    <dsp:sp modelId="{5884ECB0-2095-49D0-A015-09560C745996}">
      <dsp:nvSpPr>
        <dsp:cNvPr id="0" name=""/>
        <dsp:cNvSpPr/>
      </dsp:nvSpPr>
      <dsp:spPr>
        <a:xfrm>
          <a:off x="160855" y="1717921"/>
          <a:ext cx="1768198" cy="982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fr-FR" sz="1600" kern="1200" dirty="0"/>
            <a:t>Les moyens </a:t>
          </a:r>
        </a:p>
      </dsp:txBody>
      <dsp:txXfrm>
        <a:off x="160855" y="1717921"/>
        <a:ext cx="1768198" cy="982332"/>
      </dsp:txXfrm>
    </dsp:sp>
    <dsp:sp modelId="{73DBBF53-95F0-4B2B-B43B-7489CAAB0925}">
      <dsp:nvSpPr>
        <dsp:cNvPr id="0" name=""/>
        <dsp:cNvSpPr/>
      </dsp:nvSpPr>
      <dsp:spPr>
        <a:xfrm rot="5400000">
          <a:off x="3419907" y="1496896"/>
          <a:ext cx="1637221" cy="1424382"/>
        </a:xfrm>
        <a:prstGeom prst="hexagon">
          <a:avLst>
            <a:gd name="adj" fmla="val 25000"/>
            <a:gd name="vf" fmla="val 115470"/>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fr-FR" sz="1300" kern="1200" dirty="0"/>
            <a:t>J’irai dormir chez vous : accueil des personnes épileptiques en ESMS </a:t>
          </a:r>
        </a:p>
      </dsp:txBody>
      <dsp:txXfrm rot="-5400000">
        <a:off x="3748292" y="1645611"/>
        <a:ext cx="980450" cy="1126953"/>
      </dsp:txXfrm>
    </dsp:sp>
    <dsp:sp modelId="{DEF26B9D-F7A3-4C27-B511-ADC11B14A818}">
      <dsp:nvSpPr>
        <dsp:cNvPr id="0" name=""/>
        <dsp:cNvSpPr/>
      </dsp:nvSpPr>
      <dsp:spPr>
        <a:xfrm rot="5400000">
          <a:off x="2653688" y="2886569"/>
          <a:ext cx="1637221" cy="1424382"/>
        </a:xfrm>
        <a:prstGeom prst="hexagon">
          <a:avLst>
            <a:gd name="adj" fmla="val 25000"/>
            <a:gd name="vf" fmla="val 115470"/>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t>Passeport / carte d’identité épilepsie</a:t>
          </a:r>
        </a:p>
      </dsp:txBody>
      <dsp:txXfrm rot="-5400000">
        <a:off x="2982073" y="3035284"/>
        <a:ext cx="980450" cy="1126953"/>
      </dsp:txXfrm>
    </dsp:sp>
    <dsp:sp modelId="{C9421C0C-AC08-4508-A0F6-54FCC87D3536}">
      <dsp:nvSpPr>
        <dsp:cNvPr id="0" name=""/>
        <dsp:cNvSpPr/>
      </dsp:nvSpPr>
      <dsp:spPr>
        <a:xfrm>
          <a:off x="4227712" y="3107594"/>
          <a:ext cx="1827138" cy="982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FR" sz="1600" kern="1200" dirty="0"/>
            <a:t>EEG mobile </a:t>
          </a:r>
        </a:p>
      </dsp:txBody>
      <dsp:txXfrm>
        <a:off x="4227712" y="3107594"/>
        <a:ext cx="1827138" cy="982332"/>
      </dsp:txXfrm>
    </dsp:sp>
    <dsp:sp modelId="{F8EACB71-B22E-44C9-9B81-9DE82DA0EEDD}">
      <dsp:nvSpPr>
        <dsp:cNvPr id="0" name=""/>
        <dsp:cNvSpPr/>
      </dsp:nvSpPr>
      <dsp:spPr>
        <a:xfrm rot="5400000">
          <a:off x="1115355" y="2886569"/>
          <a:ext cx="1637221" cy="1424382"/>
        </a:xfrm>
        <a:prstGeom prst="hexagon">
          <a:avLst>
            <a:gd name="adj" fmla="val 25000"/>
            <a:gd name="vf" fmla="val 11547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fr-FR" sz="1900" kern="1200" dirty="0"/>
            <a:t>Devenir acteur de sa prise en charge</a:t>
          </a:r>
        </a:p>
      </dsp:txBody>
      <dsp:txXfrm rot="-5400000">
        <a:off x="1443740" y="3035284"/>
        <a:ext cx="980450" cy="11269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026F7-0933-4410-B25F-2E97B53DAA5C}">
      <dsp:nvSpPr>
        <dsp:cNvPr id="0" name=""/>
        <dsp:cNvSpPr/>
      </dsp:nvSpPr>
      <dsp:spPr>
        <a:xfrm>
          <a:off x="1759759" y="1232"/>
          <a:ext cx="2699747" cy="1221052"/>
        </a:xfrm>
        <a:prstGeom prst="rect">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t>Un risque répété, à repérer, à définir, à encadrer. Des familles inquiètes et des établissements en quête de cadre légal. </a:t>
          </a:r>
        </a:p>
      </dsp:txBody>
      <dsp:txXfrm>
        <a:off x="1759759" y="1232"/>
        <a:ext cx="2699747" cy="1221052"/>
      </dsp:txXfrm>
    </dsp:sp>
    <dsp:sp modelId="{2342D610-EE8B-48E0-9210-E6744638472F}">
      <dsp:nvSpPr>
        <dsp:cNvPr id="0" name=""/>
        <dsp:cNvSpPr/>
      </dsp:nvSpPr>
      <dsp:spPr>
        <a:xfrm>
          <a:off x="438402" y="1647"/>
          <a:ext cx="1208841" cy="122105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4000" b="-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31131F-D9F2-4336-92CC-30C27FD871B0}">
      <dsp:nvSpPr>
        <dsp:cNvPr id="0" name=""/>
        <dsp:cNvSpPr/>
      </dsp:nvSpPr>
      <dsp:spPr>
        <a:xfrm>
          <a:off x="438402" y="1424173"/>
          <a:ext cx="2699747" cy="1221052"/>
        </a:xfrm>
        <a:prstGeom prst="rect">
          <a:avLst/>
        </a:prstGeom>
        <a:solidFill>
          <a:schemeClr val="accent2">
            <a:shade val="50000"/>
            <a:hueOff val="-394115"/>
            <a:satOff val="5189"/>
            <a:lumOff val="3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t>ETP, ateliers, collectifs, trouver les ressources, les moyens humains et techniques et les finances pour diffuser l’information… soutenir au mieux…</a:t>
          </a:r>
        </a:p>
      </dsp:txBody>
      <dsp:txXfrm>
        <a:off x="438402" y="1424173"/>
        <a:ext cx="2699747" cy="1221052"/>
      </dsp:txXfrm>
    </dsp:sp>
    <dsp:sp modelId="{037F8ECB-D40F-422E-A0E3-06BC283C3855}">
      <dsp:nvSpPr>
        <dsp:cNvPr id="0" name=""/>
        <dsp:cNvSpPr/>
      </dsp:nvSpPr>
      <dsp:spPr>
        <a:xfrm>
          <a:off x="451728" y="2817724"/>
          <a:ext cx="1208841" cy="122105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ACF4A9-1CEE-4277-99AE-46FE6E9ADF11}">
      <dsp:nvSpPr>
        <dsp:cNvPr id="0" name=""/>
        <dsp:cNvSpPr/>
      </dsp:nvSpPr>
      <dsp:spPr>
        <a:xfrm>
          <a:off x="1768129" y="2846699"/>
          <a:ext cx="2699747" cy="1221052"/>
        </a:xfrm>
        <a:prstGeom prst="rect">
          <a:avLst/>
        </a:prstGeom>
        <a:solidFill>
          <a:schemeClr val="accent2">
            <a:shade val="50000"/>
            <a:hueOff val="-394115"/>
            <a:satOff val="5189"/>
            <a:lumOff val="3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t>« L’union fait la force! »Rassembler les ressources. Se mobiliser. </a:t>
          </a:r>
        </a:p>
      </dsp:txBody>
      <dsp:txXfrm>
        <a:off x="1768129" y="2846699"/>
        <a:ext cx="2699747" cy="1221052"/>
      </dsp:txXfrm>
    </dsp:sp>
    <dsp:sp modelId="{F711F7CC-690C-431E-9810-A781B49CEEC8}">
      <dsp:nvSpPr>
        <dsp:cNvPr id="0" name=""/>
        <dsp:cNvSpPr/>
      </dsp:nvSpPr>
      <dsp:spPr>
        <a:xfrm>
          <a:off x="3254533" y="1394783"/>
          <a:ext cx="1208841" cy="122105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45C1D5-F73E-48AA-88A1-62123C330D33}">
      <dsp:nvSpPr>
        <dsp:cNvPr id="0" name=""/>
        <dsp:cNvSpPr/>
      </dsp:nvSpPr>
      <dsp:spPr>
        <a:xfrm>
          <a:off x="2381" y="589319"/>
          <a:ext cx="2901156" cy="1160462"/>
        </a:xfrm>
        <a:prstGeom prst="chevron">
          <a:avLst/>
        </a:prstGeom>
        <a:solidFill>
          <a:srgbClr val="E1AD01"/>
        </a:solidFill>
        <a:ln w="12700" cap="flat" cmpd="sng" algn="ctr">
          <a:solidFill>
            <a:srgbClr val="E1AD0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fr-FR" sz="2000" kern="1200" dirty="0"/>
            <a:t>2016 </a:t>
          </a:r>
        </a:p>
        <a:p>
          <a:pPr marL="0" lvl="0" indent="0" algn="ctr" defTabSz="889000">
            <a:lnSpc>
              <a:spcPct val="90000"/>
            </a:lnSpc>
            <a:spcBef>
              <a:spcPct val="0"/>
            </a:spcBef>
            <a:spcAft>
              <a:spcPct val="35000"/>
            </a:spcAft>
            <a:buNone/>
          </a:pPr>
          <a:r>
            <a:rPr lang="fr-FR" sz="2000" kern="1200" dirty="0"/>
            <a:t>COP Bretagne – Pays de la Loire</a:t>
          </a:r>
        </a:p>
      </dsp:txBody>
      <dsp:txXfrm>
        <a:off x="582612" y="589319"/>
        <a:ext cx="1740694" cy="1160462"/>
      </dsp:txXfrm>
    </dsp:sp>
    <dsp:sp modelId="{3EECEA07-954C-4994-BB70-F728D6239937}">
      <dsp:nvSpPr>
        <dsp:cNvPr id="0" name=""/>
        <dsp:cNvSpPr/>
      </dsp:nvSpPr>
      <dsp:spPr>
        <a:xfrm>
          <a:off x="2613421" y="589319"/>
          <a:ext cx="2901156" cy="1160462"/>
        </a:xfrm>
        <a:prstGeom prst="chevron">
          <a:avLst/>
        </a:prstGeom>
        <a:solidFill>
          <a:srgbClr val="E1AD01"/>
        </a:solidFill>
        <a:ln w="12700" cap="flat" cmpd="sng" algn="ctr">
          <a:solidFill>
            <a:srgbClr val="E1AD0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fr-FR" sz="2000" kern="1200" dirty="0"/>
            <a:t>2021 </a:t>
          </a:r>
        </a:p>
        <a:p>
          <a:pPr marL="0" lvl="0" indent="0" algn="ctr" defTabSz="889000">
            <a:lnSpc>
              <a:spcPct val="90000"/>
            </a:lnSpc>
            <a:spcBef>
              <a:spcPct val="0"/>
            </a:spcBef>
            <a:spcAft>
              <a:spcPct val="35000"/>
            </a:spcAft>
            <a:buNone/>
          </a:pPr>
          <a:r>
            <a:rPr lang="fr-FR" sz="2000" kern="1200" dirty="0"/>
            <a:t>COP Nord Est</a:t>
          </a:r>
        </a:p>
      </dsp:txBody>
      <dsp:txXfrm>
        <a:off x="3193652" y="589319"/>
        <a:ext cx="1740694" cy="1160462"/>
      </dsp:txXfrm>
    </dsp:sp>
    <dsp:sp modelId="{0A0F7486-55EC-4292-82BD-49F99C795C7D}">
      <dsp:nvSpPr>
        <dsp:cNvPr id="0" name=""/>
        <dsp:cNvSpPr/>
      </dsp:nvSpPr>
      <dsp:spPr>
        <a:xfrm>
          <a:off x="5224462" y="589319"/>
          <a:ext cx="2901156" cy="1160462"/>
        </a:xfrm>
        <a:prstGeom prst="chevron">
          <a:avLst/>
        </a:prstGeom>
        <a:solidFill>
          <a:srgbClr val="E1AD01"/>
        </a:solidFill>
        <a:ln w="12700" cap="flat" cmpd="sng" algn="ctr">
          <a:solidFill>
            <a:srgbClr val="E1AD0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fr-FR" sz="2000" kern="1200" dirty="0"/>
            <a:t>2023 </a:t>
          </a:r>
        </a:p>
        <a:p>
          <a:pPr marL="0" lvl="0" indent="0" algn="ctr" defTabSz="889000">
            <a:lnSpc>
              <a:spcPct val="90000"/>
            </a:lnSpc>
            <a:spcBef>
              <a:spcPct val="0"/>
            </a:spcBef>
            <a:spcAft>
              <a:spcPct val="35000"/>
            </a:spcAft>
            <a:buNone/>
          </a:pPr>
          <a:r>
            <a:rPr lang="fr-FR" sz="2000" kern="1200" dirty="0"/>
            <a:t>COP Occitanie Est et Epicentre</a:t>
          </a:r>
        </a:p>
      </dsp:txBody>
      <dsp:txXfrm>
        <a:off x="5804693" y="589319"/>
        <a:ext cx="1740694" cy="116046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0A3D47-1CA0-4DB7-AE91-6E2ABE4DFE1E}" type="datetimeFigureOut">
              <a:rPr lang="fr-FR" smtClean="0"/>
              <a:t>01/03/2024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082A82-28D8-419B-97AB-172700B57E3E}" type="slidenum">
              <a:rPr lang="fr-FR" smtClean="0"/>
              <a:t>‹N°›</a:t>
            </a:fld>
            <a:endParaRPr lang="fr-FR"/>
          </a:p>
        </p:txBody>
      </p:sp>
    </p:spTree>
    <p:extLst>
      <p:ext uri="{BB962C8B-B14F-4D97-AF65-F5344CB8AC3E}">
        <p14:creationId xmlns:p14="http://schemas.microsoft.com/office/powerpoint/2010/main" val="3959343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14CBFF-366F-362B-3C2A-530DD7FF428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0806C5F-9F27-A8F0-37B7-90C57ED87A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5DC4D96-A9E9-9034-4668-42F944A155C7}"/>
              </a:ext>
            </a:extLst>
          </p:cNvPr>
          <p:cNvSpPr>
            <a:spLocks noGrp="1"/>
          </p:cNvSpPr>
          <p:nvPr>
            <p:ph type="dt" sz="half" idx="10"/>
          </p:nvPr>
        </p:nvSpPr>
        <p:spPr/>
        <p:txBody>
          <a:bodyPr/>
          <a:lstStyle/>
          <a:p>
            <a:fld id="{58414D8B-96A5-478A-9CBA-7FBECC1D47DC}" type="datetimeFigureOut">
              <a:rPr lang="fr-FR" smtClean="0"/>
              <a:t>01/03/2024</a:t>
            </a:fld>
            <a:endParaRPr lang="fr-FR"/>
          </a:p>
        </p:txBody>
      </p:sp>
      <p:sp>
        <p:nvSpPr>
          <p:cNvPr id="5" name="Espace réservé du pied de page 4">
            <a:extLst>
              <a:ext uri="{FF2B5EF4-FFF2-40B4-BE49-F238E27FC236}">
                <a16:creationId xmlns:a16="http://schemas.microsoft.com/office/drawing/2014/main" id="{260D8BB3-C802-F8DB-EF94-EAF3798408B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F229998-906D-2C13-0A2A-CD66BC0CEFE8}"/>
              </a:ext>
            </a:extLst>
          </p:cNvPr>
          <p:cNvSpPr>
            <a:spLocks noGrp="1"/>
          </p:cNvSpPr>
          <p:nvPr>
            <p:ph type="sldNum" sz="quarter" idx="12"/>
          </p:nvPr>
        </p:nvSpPr>
        <p:spPr/>
        <p:txBody>
          <a:bodyPr/>
          <a:lstStyle/>
          <a:p>
            <a:fld id="{08785BB6-91C8-45BF-88BF-B988A2022A1B}" type="slidenum">
              <a:rPr lang="fr-FR" smtClean="0"/>
              <a:t>‹N°›</a:t>
            </a:fld>
            <a:endParaRPr lang="fr-FR"/>
          </a:p>
        </p:txBody>
      </p:sp>
    </p:spTree>
    <p:extLst>
      <p:ext uri="{BB962C8B-B14F-4D97-AF65-F5344CB8AC3E}">
        <p14:creationId xmlns:p14="http://schemas.microsoft.com/office/powerpoint/2010/main" val="1625279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622DD3-07BB-2C73-57D6-064A78F0C76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4CDE7B9-8DC7-17AC-00AE-E88A9BC70E6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2590B58-3F5E-8B40-D46E-1D20ECFFC927}"/>
              </a:ext>
            </a:extLst>
          </p:cNvPr>
          <p:cNvSpPr>
            <a:spLocks noGrp="1"/>
          </p:cNvSpPr>
          <p:nvPr>
            <p:ph type="dt" sz="half" idx="10"/>
          </p:nvPr>
        </p:nvSpPr>
        <p:spPr/>
        <p:txBody>
          <a:bodyPr/>
          <a:lstStyle/>
          <a:p>
            <a:fld id="{58414D8B-96A5-478A-9CBA-7FBECC1D47DC}" type="datetimeFigureOut">
              <a:rPr lang="fr-FR" smtClean="0"/>
              <a:t>01/03/2024</a:t>
            </a:fld>
            <a:endParaRPr lang="fr-FR"/>
          </a:p>
        </p:txBody>
      </p:sp>
      <p:sp>
        <p:nvSpPr>
          <p:cNvPr id="5" name="Espace réservé du pied de page 4">
            <a:extLst>
              <a:ext uri="{FF2B5EF4-FFF2-40B4-BE49-F238E27FC236}">
                <a16:creationId xmlns:a16="http://schemas.microsoft.com/office/drawing/2014/main" id="{F8DF546F-813C-19FB-A1E6-6E890157C88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551EC11-345E-20E3-2F29-38BBF5DF9E27}"/>
              </a:ext>
            </a:extLst>
          </p:cNvPr>
          <p:cNvSpPr>
            <a:spLocks noGrp="1"/>
          </p:cNvSpPr>
          <p:nvPr>
            <p:ph type="sldNum" sz="quarter" idx="12"/>
          </p:nvPr>
        </p:nvSpPr>
        <p:spPr/>
        <p:txBody>
          <a:bodyPr/>
          <a:lstStyle/>
          <a:p>
            <a:fld id="{08785BB6-91C8-45BF-88BF-B988A2022A1B}" type="slidenum">
              <a:rPr lang="fr-FR" smtClean="0"/>
              <a:t>‹N°›</a:t>
            </a:fld>
            <a:endParaRPr lang="fr-FR"/>
          </a:p>
        </p:txBody>
      </p:sp>
    </p:spTree>
    <p:extLst>
      <p:ext uri="{BB962C8B-B14F-4D97-AF65-F5344CB8AC3E}">
        <p14:creationId xmlns:p14="http://schemas.microsoft.com/office/powerpoint/2010/main" val="2179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7947076-E3A5-3191-B577-2CE0E32C215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ADD8E2B-AAFD-1634-E0E6-7FE3DA0772B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1DCD753-B92C-3AFD-DA4A-FF73E60A3B5F}"/>
              </a:ext>
            </a:extLst>
          </p:cNvPr>
          <p:cNvSpPr>
            <a:spLocks noGrp="1"/>
          </p:cNvSpPr>
          <p:nvPr>
            <p:ph type="dt" sz="half" idx="10"/>
          </p:nvPr>
        </p:nvSpPr>
        <p:spPr/>
        <p:txBody>
          <a:bodyPr/>
          <a:lstStyle/>
          <a:p>
            <a:fld id="{58414D8B-96A5-478A-9CBA-7FBECC1D47DC}" type="datetimeFigureOut">
              <a:rPr lang="fr-FR" smtClean="0"/>
              <a:t>01/03/2024</a:t>
            </a:fld>
            <a:endParaRPr lang="fr-FR"/>
          </a:p>
        </p:txBody>
      </p:sp>
      <p:sp>
        <p:nvSpPr>
          <p:cNvPr id="5" name="Espace réservé du pied de page 4">
            <a:extLst>
              <a:ext uri="{FF2B5EF4-FFF2-40B4-BE49-F238E27FC236}">
                <a16:creationId xmlns:a16="http://schemas.microsoft.com/office/drawing/2014/main" id="{ACF8F3F1-5636-4524-34D7-4F05D87CC64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B324341-C0E3-8B31-7FA2-2E0192094902}"/>
              </a:ext>
            </a:extLst>
          </p:cNvPr>
          <p:cNvSpPr>
            <a:spLocks noGrp="1"/>
          </p:cNvSpPr>
          <p:nvPr>
            <p:ph type="sldNum" sz="quarter" idx="12"/>
          </p:nvPr>
        </p:nvSpPr>
        <p:spPr/>
        <p:txBody>
          <a:bodyPr/>
          <a:lstStyle/>
          <a:p>
            <a:fld id="{08785BB6-91C8-45BF-88BF-B988A2022A1B}" type="slidenum">
              <a:rPr lang="fr-FR" smtClean="0"/>
              <a:t>‹N°›</a:t>
            </a:fld>
            <a:endParaRPr lang="fr-FR"/>
          </a:p>
        </p:txBody>
      </p:sp>
    </p:spTree>
    <p:extLst>
      <p:ext uri="{BB962C8B-B14F-4D97-AF65-F5344CB8AC3E}">
        <p14:creationId xmlns:p14="http://schemas.microsoft.com/office/powerpoint/2010/main" val="2089575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2BE149-F782-BC63-EB3E-932DABC781F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1E9B522-0D9C-2E0F-A221-B8166776812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D2D122B-4F8C-01D3-0E07-4DE2F75D399E}"/>
              </a:ext>
            </a:extLst>
          </p:cNvPr>
          <p:cNvSpPr>
            <a:spLocks noGrp="1"/>
          </p:cNvSpPr>
          <p:nvPr>
            <p:ph type="dt" sz="half" idx="10"/>
          </p:nvPr>
        </p:nvSpPr>
        <p:spPr/>
        <p:txBody>
          <a:bodyPr/>
          <a:lstStyle/>
          <a:p>
            <a:fld id="{58414D8B-96A5-478A-9CBA-7FBECC1D47DC}" type="datetimeFigureOut">
              <a:rPr lang="fr-FR" smtClean="0"/>
              <a:t>01/03/2024</a:t>
            </a:fld>
            <a:endParaRPr lang="fr-FR"/>
          </a:p>
        </p:txBody>
      </p:sp>
      <p:sp>
        <p:nvSpPr>
          <p:cNvPr id="5" name="Espace réservé du pied de page 4">
            <a:extLst>
              <a:ext uri="{FF2B5EF4-FFF2-40B4-BE49-F238E27FC236}">
                <a16:creationId xmlns:a16="http://schemas.microsoft.com/office/drawing/2014/main" id="{F52F6080-8916-71E1-3E63-AFEBC776C8D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BEEF91C-7A12-3A5B-B7B8-1C647C2A0B2F}"/>
              </a:ext>
            </a:extLst>
          </p:cNvPr>
          <p:cNvSpPr>
            <a:spLocks noGrp="1"/>
          </p:cNvSpPr>
          <p:nvPr>
            <p:ph type="sldNum" sz="quarter" idx="12"/>
          </p:nvPr>
        </p:nvSpPr>
        <p:spPr/>
        <p:txBody>
          <a:bodyPr/>
          <a:lstStyle/>
          <a:p>
            <a:fld id="{08785BB6-91C8-45BF-88BF-B988A2022A1B}" type="slidenum">
              <a:rPr lang="fr-FR" smtClean="0"/>
              <a:t>‹N°›</a:t>
            </a:fld>
            <a:endParaRPr lang="fr-FR"/>
          </a:p>
        </p:txBody>
      </p:sp>
    </p:spTree>
    <p:extLst>
      <p:ext uri="{BB962C8B-B14F-4D97-AF65-F5344CB8AC3E}">
        <p14:creationId xmlns:p14="http://schemas.microsoft.com/office/powerpoint/2010/main" val="1177932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DFAC61-976D-8D67-053E-6B5214D79CC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1EA61DA-9EDB-FF84-2C6E-6E8EF2A60F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9CFEEFC-1047-BF31-FB20-267EBACD3110}"/>
              </a:ext>
            </a:extLst>
          </p:cNvPr>
          <p:cNvSpPr>
            <a:spLocks noGrp="1"/>
          </p:cNvSpPr>
          <p:nvPr>
            <p:ph type="dt" sz="half" idx="10"/>
          </p:nvPr>
        </p:nvSpPr>
        <p:spPr/>
        <p:txBody>
          <a:bodyPr/>
          <a:lstStyle/>
          <a:p>
            <a:fld id="{58414D8B-96A5-478A-9CBA-7FBECC1D47DC}" type="datetimeFigureOut">
              <a:rPr lang="fr-FR" smtClean="0"/>
              <a:t>01/03/2024</a:t>
            </a:fld>
            <a:endParaRPr lang="fr-FR"/>
          </a:p>
        </p:txBody>
      </p:sp>
      <p:sp>
        <p:nvSpPr>
          <p:cNvPr id="5" name="Espace réservé du pied de page 4">
            <a:extLst>
              <a:ext uri="{FF2B5EF4-FFF2-40B4-BE49-F238E27FC236}">
                <a16:creationId xmlns:a16="http://schemas.microsoft.com/office/drawing/2014/main" id="{4B77440D-DF9E-A487-D41C-72C485DA55F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316AE22-4D8E-B1C6-0AB3-DEFCD7D7F2C9}"/>
              </a:ext>
            </a:extLst>
          </p:cNvPr>
          <p:cNvSpPr>
            <a:spLocks noGrp="1"/>
          </p:cNvSpPr>
          <p:nvPr>
            <p:ph type="sldNum" sz="quarter" idx="12"/>
          </p:nvPr>
        </p:nvSpPr>
        <p:spPr/>
        <p:txBody>
          <a:bodyPr/>
          <a:lstStyle/>
          <a:p>
            <a:fld id="{08785BB6-91C8-45BF-88BF-B988A2022A1B}" type="slidenum">
              <a:rPr lang="fr-FR" smtClean="0"/>
              <a:t>‹N°›</a:t>
            </a:fld>
            <a:endParaRPr lang="fr-FR"/>
          </a:p>
        </p:txBody>
      </p:sp>
    </p:spTree>
    <p:extLst>
      <p:ext uri="{BB962C8B-B14F-4D97-AF65-F5344CB8AC3E}">
        <p14:creationId xmlns:p14="http://schemas.microsoft.com/office/powerpoint/2010/main" val="840996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CB76E8-28F7-4466-F309-827DB542DAB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082B4C5-655A-7C61-4AF2-2AA0132FBAB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51419D3-7C6D-985F-9AFC-7352607ACA0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64D71CB-F7A4-2372-5534-5F8DBA63FE81}"/>
              </a:ext>
            </a:extLst>
          </p:cNvPr>
          <p:cNvSpPr>
            <a:spLocks noGrp="1"/>
          </p:cNvSpPr>
          <p:nvPr>
            <p:ph type="dt" sz="half" idx="10"/>
          </p:nvPr>
        </p:nvSpPr>
        <p:spPr/>
        <p:txBody>
          <a:bodyPr/>
          <a:lstStyle/>
          <a:p>
            <a:fld id="{58414D8B-96A5-478A-9CBA-7FBECC1D47DC}" type="datetimeFigureOut">
              <a:rPr lang="fr-FR" smtClean="0"/>
              <a:t>01/03/2024</a:t>
            </a:fld>
            <a:endParaRPr lang="fr-FR"/>
          </a:p>
        </p:txBody>
      </p:sp>
      <p:sp>
        <p:nvSpPr>
          <p:cNvPr id="6" name="Espace réservé du pied de page 5">
            <a:extLst>
              <a:ext uri="{FF2B5EF4-FFF2-40B4-BE49-F238E27FC236}">
                <a16:creationId xmlns:a16="http://schemas.microsoft.com/office/drawing/2014/main" id="{9704B732-1CFE-C77B-AC52-0CEE9C8E9C1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AAC9AEB-9785-B6D5-9001-59916B5B17BF}"/>
              </a:ext>
            </a:extLst>
          </p:cNvPr>
          <p:cNvSpPr>
            <a:spLocks noGrp="1"/>
          </p:cNvSpPr>
          <p:nvPr>
            <p:ph type="sldNum" sz="quarter" idx="12"/>
          </p:nvPr>
        </p:nvSpPr>
        <p:spPr/>
        <p:txBody>
          <a:bodyPr/>
          <a:lstStyle/>
          <a:p>
            <a:fld id="{08785BB6-91C8-45BF-88BF-B988A2022A1B}" type="slidenum">
              <a:rPr lang="fr-FR" smtClean="0"/>
              <a:t>‹N°›</a:t>
            </a:fld>
            <a:endParaRPr lang="fr-FR"/>
          </a:p>
        </p:txBody>
      </p:sp>
    </p:spTree>
    <p:extLst>
      <p:ext uri="{BB962C8B-B14F-4D97-AF65-F5344CB8AC3E}">
        <p14:creationId xmlns:p14="http://schemas.microsoft.com/office/powerpoint/2010/main" val="979933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4ECD7E-C035-07C0-20C5-0C2CAC3337E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C89BE13-0DA2-83FD-81BC-17F30A3684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F14C54D-6A49-EF43-2AB5-B0D5A5C549C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505D916-857B-5DE7-BF1C-CB6F8E25B8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14D39CA-8164-B12B-4F91-E82948B13DD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819A0DA-4728-E5FA-D959-95E9EDC487D3}"/>
              </a:ext>
            </a:extLst>
          </p:cNvPr>
          <p:cNvSpPr>
            <a:spLocks noGrp="1"/>
          </p:cNvSpPr>
          <p:nvPr>
            <p:ph type="dt" sz="half" idx="10"/>
          </p:nvPr>
        </p:nvSpPr>
        <p:spPr/>
        <p:txBody>
          <a:bodyPr/>
          <a:lstStyle/>
          <a:p>
            <a:fld id="{58414D8B-96A5-478A-9CBA-7FBECC1D47DC}" type="datetimeFigureOut">
              <a:rPr lang="fr-FR" smtClean="0"/>
              <a:t>01/03/2024</a:t>
            </a:fld>
            <a:endParaRPr lang="fr-FR"/>
          </a:p>
        </p:txBody>
      </p:sp>
      <p:sp>
        <p:nvSpPr>
          <p:cNvPr id="8" name="Espace réservé du pied de page 7">
            <a:extLst>
              <a:ext uri="{FF2B5EF4-FFF2-40B4-BE49-F238E27FC236}">
                <a16:creationId xmlns:a16="http://schemas.microsoft.com/office/drawing/2014/main" id="{0BF1ED09-9AA2-E27F-EED3-1C85C016403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4D5DDCC-1572-0609-F0C9-31038243729E}"/>
              </a:ext>
            </a:extLst>
          </p:cNvPr>
          <p:cNvSpPr>
            <a:spLocks noGrp="1"/>
          </p:cNvSpPr>
          <p:nvPr>
            <p:ph type="sldNum" sz="quarter" idx="12"/>
          </p:nvPr>
        </p:nvSpPr>
        <p:spPr/>
        <p:txBody>
          <a:bodyPr/>
          <a:lstStyle/>
          <a:p>
            <a:fld id="{08785BB6-91C8-45BF-88BF-B988A2022A1B}" type="slidenum">
              <a:rPr lang="fr-FR" smtClean="0"/>
              <a:t>‹N°›</a:t>
            </a:fld>
            <a:endParaRPr lang="fr-FR"/>
          </a:p>
        </p:txBody>
      </p:sp>
    </p:spTree>
    <p:extLst>
      <p:ext uri="{BB962C8B-B14F-4D97-AF65-F5344CB8AC3E}">
        <p14:creationId xmlns:p14="http://schemas.microsoft.com/office/powerpoint/2010/main" val="3693868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F5CDE4-0731-E126-4360-FCCC1ADD4D3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F70EAFB-BBE5-79CE-5CBB-4332A967DA1C}"/>
              </a:ext>
            </a:extLst>
          </p:cNvPr>
          <p:cNvSpPr>
            <a:spLocks noGrp="1"/>
          </p:cNvSpPr>
          <p:nvPr>
            <p:ph type="dt" sz="half" idx="10"/>
          </p:nvPr>
        </p:nvSpPr>
        <p:spPr/>
        <p:txBody>
          <a:bodyPr/>
          <a:lstStyle/>
          <a:p>
            <a:fld id="{58414D8B-96A5-478A-9CBA-7FBECC1D47DC}" type="datetimeFigureOut">
              <a:rPr lang="fr-FR" smtClean="0"/>
              <a:t>01/03/2024</a:t>
            </a:fld>
            <a:endParaRPr lang="fr-FR"/>
          </a:p>
        </p:txBody>
      </p:sp>
      <p:sp>
        <p:nvSpPr>
          <p:cNvPr id="4" name="Espace réservé du pied de page 3">
            <a:extLst>
              <a:ext uri="{FF2B5EF4-FFF2-40B4-BE49-F238E27FC236}">
                <a16:creationId xmlns:a16="http://schemas.microsoft.com/office/drawing/2014/main" id="{D143355C-8CD8-471F-C142-68CB46EAF3F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605779E-8BDE-635D-BBBC-AF50AFCA95D5}"/>
              </a:ext>
            </a:extLst>
          </p:cNvPr>
          <p:cNvSpPr>
            <a:spLocks noGrp="1"/>
          </p:cNvSpPr>
          <p:nvPr>
            <p:ph type="sldNum" sz="quarter" idx="12"/>
          </p:nvPr>
        </p:nvSpPr>
        <p:spPr/>
        <p:txBody>
          <a:bodyPr/>
          <a:lstStyle/>
          <a:p>
            <a:fld id="{08785BB6-91C8-45BF-88BF-B988A2022A1B}" type="slidenum">
              <a:rPr lang="fr-FR" smtClean="0"/>
              <a:t>‹N°›</a:t>
            </a:fld>
            <a:endParaRPr lang="fr-FR"/>
          </a:p>
        </p:txBody>
      </p:sp>
    </p:spTree>
    <p:extLst>
      <p:ext uri="{BB962C8B-B14F-4D97-AF65-F5344CB8AC3E}">
        <p14:creationId xmlns:p14="http://schemas.microsoft.com/office/powerpoint/2010/main" val="1506019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B953519-A5FB-78C5-75DF-B3D5E6F376CB}"/>
              </a:ext>
            </a:extLst>
          </p:cNvPr>
          <p:cNvSpPr>
            <a:spLocks noGrp="1"/>
          </p:cNvSpPr>
          <p:nvPr>
            <p:ph type="dt" sz="half" idx="10"/>
          </p:nvPr>
        </p:nvSpPr>
        <p:spPr/>
        <p:txBody>
          <a:bodyPr/>
          <a:lstStyle/>
          <a:p>
            <a:fld id="{58414D8B-96A5-478A-9CBA-7FBECC1D47DC}" type="datetimeFigureOut">
              <a:rPr lang="fr-FR" smtClean="0"/>
              <a:t>01/03/2024</a:t>
            </a:fld>
            <a:endParaRPr lang="fr-FR"/>
          </a:p>
        </p:txBody>
      </p:sp>
      <p:sp>
        <p:nvSpPr>
          <p:cNvPr id="3" name="Espace réservé du pied de page 2">
            <a:extLst>
              <a:ext uri="{FF2B5EF4-FFF2-40B4-BE49-F238E27FC236}">
                <a16:creationId xmlns:a16="http://schemas.microsoft.com/office/drawing/2014/main" id="{D905E65A-A703-A3BB-FA87-4F16C4773C5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5B05E7D-BA07-DCDA-E776-C2C6AA9D49FF}"/>
              </a:ext>
            </a:extLst>
          </p:cNvPr>
          <p:cNvSpPr>
            <a:spLocks noGrp="1"/>
          </p:cNvSpPr>
          <p:nvPr>
            <p:ph type="sldNum" sz="quarter" idx="12"/>
          </p:nvPr>
        </p:nvSpPr>
        <p:spPr/>
        <p:txBody>
          <a:bodyPr/>
          <a:lstStyle/>
          <a:p>
            <a:fld id="{08785BB6-91C8-45BF-88BF-B988A2022A1B}" type="slidenum">
              <a:rPr lang="fr-FR" smtClean="0"/>
              <a:t>‹N°›</a:t>
            </a:fld>
            <a:endParaRPr lang="fr-FR"/>
          </a:p>
        </p:txBody>
      </p:sp>
    </p:spTree>
    <p:extLst>
      <p:ext uri="{BB962C8B-B14F-4D97-AF65-F5344CB8AC3E}">
        <p14:creationId xmlns:p14="http://schemas.microsoft.com/office/powerpoint/2010/main" val="2203711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52D5C2-3889-7C14-DEE7-F8C7F5BE3C3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1A15A78-F3E5-936A-1F0B-D8C2F3DE6B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8F71F41-B57B-0E18-EE14-B742C7DC73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C48639E-B9D5-A5B6-B852-938C51F9D9F9}"/>
              </a:ext>
            </a:extLst>
          </p:cNvPr>
          <p:cNvSpPr>
            <a:spLocks noGrp="1"/>
          </p:cNvSpPr>
          <p:nvPr>
            <p:ph type="dt" sz="half" idx="10"/>
          </p:nvPr>
        </p:nvSpPr>
        <p:spPr/>
        <p:txBody>
          <a:bodyPr/>
          <a:lstStyle/>
          <a:p>
            <a:fld id="{58414D8B-96A5-478A-9CBA-7FBECC1D47DC}" type="datetimeFigureOut">
              <a:rPr lang="fr-FR" smtClean="0"/>
              <a:t>01/03/2024</a:t>
            </a:fld>
            <a:endParaRPr lang="fr-FR"/>
          </a:p>
        </p:txBody>
      </p:sp>
      <p:sp>
        <p:nvSpPr>
          <p:cNvPr id="6" name="Espace réservé du pied de page 5">
            <a:extLst>
              <a:ext uri="{FF2B5EF4-FFF2-40B4-BE49-F238E27FC236}">
                <a16:creationId xmlns:a16="http://schemas.microsoft.com/office/drawing/2014/main" id="{DB5061AA-BB09-7EE2-627D-35ADE6C66F9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BD23642-B3F6-9D36-1828-EA83B0F66F25}"/>
              </a:ext>
            </a:extLst>
          </p:cNvPr>
          <p:cNvSpPr>
            <a:spLocks noGrp="1"/>
          </p:cNvSpPr>
          <p:nvPr>
            <p:ph type="sldNum" sz="quarter" idx="12"/>
          </p:nvPr>
        </p:nvSpPr>
        <p:spPr/>
        <p:txBody>
          <a:bodyPr/>
          <a:lstStyle/>
          <a:p>
            <a:fld id="{08785BB6-91C8-45BF-88BF-B988A2022A1B}" type="slidenum">
              <a:rPr lang="fr-FR" smtClean="0"/>
              <a:t>‹N°›</a:t>
            </a:fld>
            <a:endParaRPr lang="fr-FR"/>
          </a:p>
        </p:txBody>
      </p:sp>
    </p:spTree>
    <p:extLst>
      <p:ext uri="{BB962C8B-B14F-4D97-AF65-F5344CB8AC3E}">
        <p14:creationId xmlns:p14="http://schemas.microsoft.com/office/powerpoint/2010/main" val="3287050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B5C3E4-81B9-C752-3443-D8F84E1D4AC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A500C20-04A7-54C1-035D-B1932FA093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8BD2DA3-6AA6-6359-FCEE-C1AD29D81E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6CCC791-49FE-EC25-ECE5-2FEF4E2B28E0}"/>
              </a:ext>
            </a:extLst>
          </p:cNvPr>
          <p:cNvSpPr>
            <a:spLocks noGrp="1"/>
          </p:cNvSpPr>
          <p:nvPr>
            <p:ph type="dt" sz="half" idx="10"/>
          </p:nvPr>
        </p:nvSpPr>
        <p:spPr/>
        <p:txBody>
          <a:bodyPr/>
          <a:lstStyle/>
          <a:p>
            <a:fld id="{58414D8B-96A5-478A-9CBA-7FBECC1D47DC}" type="datetimeFigureOut">
              <a:rPr lang="fr-FR" smtClean="0"/>
              <a:t>01/03/2024</a:t>
            </a:fld>
            <a:endParaRPr lang="fr-FR"/>
          </a:p>
        </p:txBody>
      </p:sp>
      <p:sp>
        <p:nvSpPr>
          <p:cNvPr id="6" name="Espace réservé du pied de page 5">
            <a:extLst>
              <a:ext uri="{FF2B5EF4-FFF2-40B4-BE49-F238E27FC236}">
                <a16:creationId xmlns:a16="http://schemas.microsoft.com/office/drawing/2014/main" id="{3E3A4AF0-E8F4-C9C1-2130-3D8476D9BBB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3E67274-D15C-C4C9-8BFC-703557FD64A6}"/>
              </a:ext>
            </a:extLst>
          </p:cNvPr>
          <p:cNvSpPr>
            <a:spLocks noGrp="1"/>
          </p:cNvSpPr>
          <p:nvPr>
            <p:ph type="sldNum" sz="quarter" idx="12"/>
          </p:nvPr>
        </p:nvSpPr>
        <p:spPr/>
        <p:txBody>
          <a:bodyPr/>
          <a:lstStyle/>
          <a:p>
            <a:fld id="{08785BB6-91C8-45BF-88BF-B988A2022A1B}" type="slidenum">
              <a:rPr lang="fr-FR" smtClean="0"/>
              <a:t>‹N°›</a:t>
            </a:fld>
            <a:endParaRPr lang="fr-FR"/>
          </a:p>
        </p:txBody>
      </p:sp>
    </p:spTree>
    <p:extLst>
      <p:ext uri="{BB962C8B-B14F-4D97-AF65-F5344CB8AC3E}">
        <p14:creationId xmlns:p14="http://schemas.microsoft.com/office/powerpoint/2010/main" val="1817503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5737750-F7CE-E4ED-2668-39C7426B66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2D61DEC-6E69-EA78-9BEA-5FCB54FB3D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2AE528C-085C-87EA-73CE-6CB2071C4C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414D8B-96A5-478A-9CBA-7FBECC1D47DC}" type="datetimeFigureOut">
              <a:rPr lang="fr-FR" smtClean="0"/>
              <a:t>01/03/2024</a:t>
            </a:fld>
            <a:endParaRPr lang="fr-FR"/>
          </a:p>
        </p:txBody>
      </p:sp>
      <p:sp>
        <p:nvSpPr>
          <p:cNvPr id="5" name="Espace réservé du pied de page 4">
            <a:extLst>
              <a:ext uri="{FF2B5EF4-FFF2-40B4-BE49-F238E27FC236}">
                <a16:creationId xmlns:a16="http://schemas.microsoft.com/office/drawing/2014/main" id="{A6BFA8DA-53BC-E015-1E00-99F3F75A8B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90242F6-2EC5-8865-73AF-03FBA965DF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785BB6-91C8-45BF-88BF-B988A2022A1B}" type="slidenum">
              <a:rPr lang="fr-FR" smtClean="0"/>
              <a:t>‹N°›</a:t>
            </a:fld>
            <a:endParaRPr lang="fr-FR"/>
          </a:p>
        </p:txBody>
      </p:sp>
    </p:spTree>
    <p:extLst>
      <p:ext uri="{BB962C8B-B14F-4D97-AF65-F5344CB8AC3E}">
        <p14:creationId xmlns:p14="http://schemas.microsoft.com/office/powerpoint/2010/main" val="3312890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twodoubleupjo.blogspot.com/2020/02/tarea-introductoria.html" TargetMode="External"/><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1drv.ms/p/s!AmZY-W2rgJFykRvrnFNB_DxaeIhc" TargetMode="Externa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0.sv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hyperlink" Target="https://copower-handicap.org/" TargetMode="External"/><Relationship Id="rId5" Type="http://schemas.openxmlformats.org/officeDocument/2006/relationships/image" Target="../media/image52.sv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perso.liris.cnrs.fr/veronique.deslandres/lib/exe/detail.php?id=start&amp;media=partage-ressources.jpg" TargetMode="External"/><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my8JO0ewLU" TargetMode="External"/><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hyperlink" Target="https://svgsilh.com/fr/ff9800/image/42890.html" TargetMode="External"/><Relationship Id="rId1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svg"/><Relationship Id="rId17" Type="http://schemas.openxmlformats.org/officeDocument/2006/relationships/image" Target="../media/image23.svg"/><Relationship Id="rId2" Type="http://schemas.openxmlformats.org/officeDocument/2006/relationships/image" Target="../media/image11.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9.png"/><Relationship Id="rId5" Type="http://schemas.openxmlformats.org/officeDocument/2006/relationships/image" Target="../media/image14.png"/><Relationship Id="rId15" Type="http://schemas.microsoft.com/office/2007/relationships/hdphoto" Target="../media/hdphoto1.wdp"/><Relationship Id="rId10" Type="http://schemas.openxmlformats.org/officeDocument/2006/relationships/hyperlink" Target="https://pixabay.com/es/bienvenida-spot-pintura-verde-305719/" TargetMode="External"/><Relationship Id="rId19" Type="http://schemas.openxmlformats.org/officeDocument/2006/relationships/image" Target="../media/image25.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languedocroussillon.erhr.fr/wp-content/uploads/sites/4/2024/02/Reunion-avec-Isabelle-ROBIN-20240124_155509-Enregistrement-de-la-reunion.mp4"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Paroi en acier à la structure en nid d'abeille">
            <a:extLst>
              <a:ext uri="{FF2B5EF4-FFF2-40B4-BE49-F238E27FC236}">
                <a16:creationId xmlns:a16="http://schemas.microsoft.com/office/drawing/2014/main" id="{D6B85B57-EA1B-8CB2-ED2F-4735C89D3D9A}"/>
              </a:ext>
            </a:extLst>
          </p:cNvPr>
          <p:cNvPicPr>
            <a:picLocks noChangeAspect="1"/>
          </p:cNvPicPr>
          <p:nvPr/>
        </p:nvPicPr>
        <p:blipFill rotWithShape="1">
          <a:blip r:embed="rId2">
            <a:extLst>
              <a:ext uri="{28A0092B-C50C-407E-A947-70E740481C1C}">
                <a14:useLocalDpi xmlns:a14="http://schemas.microsoft.com/office/drawing/2010/main" val="0"/>
              </a:ext>
            </a:extLst>
          </a:blip>
          <a:srcRect l="21769" t="9091" r="1529"/>
          <a:stretch/>
        </p:blipFill>
        <p:spPr>
          <a:xfrm>
            <a:off x="6339873" y="0"/>
            <a:ext cx="725230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517D3021-35DE-0DFB-7EFD-FFF3A5D98A14}"/>
              </a:ext>
            </a:extLst>
          </p:cNvPr>
          <p:cNvSpPr>
            <a:spLocks noGrp="1"/>
          </p:cNvSpPr>
          <p:nvPr>
            <p:ph type="ctrTitle"/>
          </p:nvPr>
        </p:nvSpPr>
        <p:spPr>
          <a:xfrm>
            <a:off x="360927" y="1371635"/>
            <a:ext cx="5618019" cy="3204134"/>
          </a:xfrm>
        </p:spPr>
        <p:txBody>
          <a:bodyPr anchor="b">
            <a:normAutofit/>
          </a:bodyPr>
          <a:lstStyle/>
          <a:p>
            <a:pPr algn="l"/>
            <a:r>
              <a:rPr lang="fr-FR" sz="4800" dirty="0"/>
              <a:t>Journée de lancement de la COP Occitanie</a:t>
            </a:r>
          </a:p>
        </p:txBody>
      </p:sp>
      <p:sp>
        <p:nvSpPr>
          <p:cNvPr id="3" name="Sous-titre 2">
            <a:extLst>
              <a:ext uri="{FF2B5EF4-FFF2-40B4-BE49-F238E27FC236}">
                <a16:creationId xmlns:a16="http://schemas.microsoft.com/office/drawing/2014/main" id="{1984B3F2-29D0-597A-107D-EC300C51115C}"/>
              </a:ext>
            </a:extLst>
          </p:cNvPr>
          <p:cNvSpPr>
            <a:spLocks noGrp="1"/>
          </p:cNvSpPr>
          <p:nvPr>
            <p:ph type="subTitle" idx="1"/>
          </p:nvPr>
        </p:nvSpPr>
        <p:spPr>
          <a:xfrm>
            <a:off x="375209" y="4687963"/>
            <a:ext cx="5618019" cy="1208141"/>
          </a:xfrm>
        </p:spPr>
        <p:txBody>
          <a:bodyPr>
            <a:normAutofit/>
          </a:bodyPr>
          <a:lstStyle/>
          <a:p>
            <a:pPr algn="l"/>
            <a:r>
              <a:rPr lang="fr-FR" dirty="0"/>
              <a:t>Le 6 février 2024</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1F7B0A2B-2B9E-4143-80DE-865D2F78C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585" y="836621"/>
            <a:ext cx="900637" cy="9211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F518681-44AD-43D1-903F-14CD48273E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756" y="5882414"/>
            <a:ext cx="980877" cy="58852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084094CA-08EF-4210-AED3-3117F3BB9F80}"/>
              </a:ext>
            </a:extLst>
          </p:cNvPr>
          <p:cNvPicPr>
            <a:picLocks noChangeAspect="1"/>
          </p:cNvPicPr>
          <p:nvPr/>
        </p:nvPicPr>
        <p:blipFill>
          <a:blip r:embed="rId5"/>
          <a:stretch>
            <a:fillRect/>
          </a:stretch>
        </p:blipFill>
        <p:spPr>
          <a:xfrm>
            <a:off x="4458669" y="1772676"/>
            <a:ext cx="1374819" cy="507411"/>
          </a:xfrm>
          <a:prstGeom prst="rect">
            <a:avLst/>
          </a:prstGeom>
        </p:spPr>
      </p:pic>
      <p:pic>
        <p:nvPicPr>
          <p:cNvPr id="9" name="Image 8">
            <a:extLst>
              <a:ext uri="{FF2B5EF4-FFF2-40B4-BE49-F238E27FC236}">
                <a16:creationId xmlns:a16="http://schemas.microsoft.com/office/drawing/2014/main" id="{CD07D03D-0664-4D63-B2D0-15F1A94256FD}"/>
              </a:ext>
            </a:extLst>
          </p:cNvPr>
          <p:cNvPicPr>
            <a:picLocks noChangeAspect="1"/>
          </p:cNvPicPr>
          <p:nvPr/>
        </p:nvPicPr>
        <p:blipFill>
          <a:blip r:embed="rId6"/>
          <a:stretch>
            <a:fillRect/>
          </a:stretch>
        </p:blipFill>
        <p:spPr>
          <a:xfrm>
            <a:off x="3135445" y="1159972"/>
            <a:ext cx="2646448" cy="520468"/>
          </a:xfrm>
          <a:prstGeom prst="rect">
            <a:avLst/>
          </a:prstGeom>
        </p:spPr>
      </p:pic>
      <p:pic>
        <p:nvPicPr>
          <p:cNvPr id="11" name="Image 10">
            <a:extLst>
              <a:ext uri="{FF2B5EF4-FFF2-40B4-BE49-F238E27FC236}">
                <a16:creationId xmlns:a16="http://schemas.microsoft.com/office/drawing/2014/main" id="{5596B510-3E32-4FD4-8D93-AAA542C06721}"/>
              </a:ext>
            </a:extLst>
          </p:cNvPr>
          <p:cNvPicPr>
            <a:picLocks noChangeAspect="1"/>
          </p:cNvPicPr>
          <p:nvPr/>
        </p:nvPicPr>
        <p:blipFill>
          <a:blip r:embed="rId7"/>
          <a:stretch>
            <a:fillRect/>
          </a:stretch>
        </p:blipFill>
        <p:spPr>
          <a:xfrm>
            <a:off x="3959051" y="5940077"/>
            <a:ext cx="1838498" cy="473200"/>
          </a:xfrm>
          <a:prstGeom prst="rect">
            <a:avLst/>
          </a:prstGeom>
        </p:spPr>
      </p:pic>
      <p:pic>
        <p:nvPicPr>
          <p:cNvPr id="13" name="Image 12">
            <a:extLst>
              <a:ext uri="{FF2B5EF4-FFF2-40B4-BE49-F238E27FC236}">
                <a16:creationId xmlns:a16="http://schemas.microsoft.com/office/drawing/2014/main" id="{1C3006C0-6CEE-4EE0-B50A-79100568DFB0}"/>
              </a:ext>
            </a:extLst>
          </p:cNvPr>
          <p:cNvPicPr>
            <a:picLocks noChangeAspect="1"/>
          </p:cNvPicPr>
          <p:nvPr/>
        </p:nvPicPr>
        <p:blipFill>
          <a:blip r:embed="rId8"/>
          <a:stretch>
            <a:fillRect/>
          </a:stretch>
        </p:blipFill>
        <p:spPr>
          <a:xfrm>
            <a:off x="1699244" y="948309"/>
            <a:ext cx="1167790" cy="734459"/>
          </a:xfrm>
          <a:prstGeom prst="rect">
            <a:avLst/>
          </a:prstGeom>
        </p:spPr>
      </p:pic>
      <p:pic>
        <p:nvPicPr>
          <p:cNvPr id="6" name="Image 5">
            <a:extLst>
              <a:ext uri="{FF2B5EF4-FFF2-40B4-BE49-F238E27FC236}">
                <a16:creationId xmlns:a16="http://schemas.microsoft.com/office/drawing/2014/main" id="{413AEB72-A9B3-4E1B-8C7D-51B74A6B28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578" y="5704292"/>
            <a:ext cx="1662760" cy="887083"/>
          </a:xfrm>
          <a:prstGeom prst="rect">
            <a:avLst/>
          </a:prstGeom>
        </p:spPr>
      </p:pic>
    </p:spTree>
    <p:extLst>
      <p:ext uri="{BB962C8B-B14F-4D97-AF65-F5344CB8AC3E}">
        <p14:creationId xmlns:p14="http://schemas.microsoft.com/office/powerpoint/2010/main" val="4072049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CE52BD-BF89-461B-9804-A15218C40AA9}"/>
              </a:ext>
            </a:extLst>
          </p:cNvPr>
          <p:cNvSpPr>
            <a:spLocks noGrp="1"/>
          </p:cNvSpPr>
          <p:nvPr>
            <p:ph type="title"/>
          </p:nvPr>
        </p:nvSpPr>
        <p:spPr>
          <a:xfrm>
            <a:off x="838200" y="365126"/>
            <a:ext cx="10515600" cy="1024404"/>
          </a:xfrm>
        </p:spPr>
        <p:txBody>
          <a:bodyPr>
            <a:normAutofit/>
          </a:bodyPr>
          <a:lstStyle/>
          <a:p>
            <a:r>
              <a:rPr lang="fr-FR" sz="3600" b="1" dirty="0"/>
              <a:t>Un état des lieux</a:t>
            </a:r>
            <a:r>
              <a:rPr lang="fr-FR" sz="2800" dirty="0"/>
              <a:t>.</a:t>
            </a:r>
          </a:p>
        </p:txBody>
      </p:sp>
      <p:sp>
        <p:nvSpPr>
          <p:cNvPr id="3" name="Espace réservé du contenu 2">
            <a:extLst>
              <a:ext uri="{FF2B5EF4-FFF2-40B4-BE49-F238E27FC236}">
                <a16:creationId xmlns:a16="http://schemas.microsoft.com/office/drawing/2014/main" id="{44A44D8B-210A-470F-9CC7-F0E9DE0294F4}"/>
              </a:ext>
            </a:extLst>
          </p:cNvPr>
          <p:cNvSpPr>
            <a:spLocks noGrp="1"/>
          </p:cNvSpPr>
          <p:nvPr>
            <p:ph idx="1"/>
          </p:nvPr>
        </p:nvSpPr>
        <p:spPr>
          <a:xfrm>
            <a:off x="917331" y="2186109"/>
            <a:ext cx="10011507" cy="3792661"/>
          </a:xfrm>
        </p:spPr>
        <p:txBody>
          <a:bodyPr>
            <a:normAutofit/>
          </a:bodyPr>
          <a:lstStyle/>
          <a:p>
            <a:pPr algn="just"/>
            <a:r>
              <a:rPr lang="fr-FR" sz="1600" dirty="0"/>
              <a:t>Un état des lieux des </a:t>
            </a:r>
            <a:r>
              <a:rPr lang="fr-FR" sz="1600" b="1" dirty="0"/>
              <a:t>besoins des professionnels</a:t>
            </a:r>
            <a:r>
              <a:rPr lang="fr-FR" sz="1600" dirty="0"/>
              <a:t>: </a:t>
            </a:r>
            <a:r>
              <a:rPr lang="fr-FR" sz="1600" b="1" dirty="0">
                <a:solidFill>
                  <a:srgbClr val="C00000"/>
                </a:solidFill>
              </a:rPr>
              <a:t>réseau, soutien, repères </a:t>
            </a:r>
          </a:p>
          <a:p>
            <a:pPr marL="0" indent="0" algn="just">
              <a:buNone/>
            </a:pPr>
            <a:endParaRPr lang="fr-FR" sz="1600" b="1" dirty="0">
              <a:solidFill>
                <a:srgbClr val="C00000"/>
              </a:solidFill>
            </a:endParaRPr>
          </a:p>
          <a:p>
            <a:pPr algn="just"/>
            <a:r>
              <a:rPr lang="fr-FR" sz="1600" dirty="0">
                <a:solidFill>
                  <a:srgbClr val="C00000"/>
                </a:solidFill>
              </a:rPr>
              <a:t>Isolement, sentiment d’impuissance, anxiété. Besoin d’</a:t>
            </a:r>
            <a:r>
              <a:rPr lang="fr-FR" sz="1600" b="1" dirty="0">
                <a:solidFill>
                  <a:srgbClr val="C00000"/>
                </a:solidFill>
              </a:rPr>
              <a:t>informations</a:t>
            </a:r>
            <a:r>
              <a:rPr lang="fr-FR" sz="1600" dirty="0">
                <a:solidFill>
                  <a:srgbClr val="C00000"/>
                </a:solidFill>
              </a:rPr>
              <a:t> sur les protocoles d’urgence, sur la distinction épilepsie et troubles associés</a:t>
            </a:r>
          </a:p>
          <a:p>
            <a:pPr marL="0" indent="0" algn="just">
              <a:buNone/>
            </a:pPr>
            <a:endParaRPr lang="fr-FR" sz="1600" dirty="0">
              <a:solidFill>
                <a:srgbClr val="C00000"/>
              </a:solidFill>
            </a:endParaRPr>
          </a:p>
          <a:p>
            <a:pPr algn="just"/>
            <a:r>
              <a:rPr lang="fr-FR" sz="1600" dirty="0"/>
              <a:t>Etat des lieux pour </a:t>
            </a:r>
            <a:r>
              <a:rPr lang="fr-FR" sz="1600" b="1" dirty="0"/>
              <a:t>personnes hors établissements et familles</a:t>
            </a:r>
            <a:r>
              <a:rPr lang="fr-FR" sz="1600" dirty="0"/>
              <a:t>: </a:t>
            </a:r>
            <a:r>
              <a:rPr lang="fr-FR" sz="1600" dirty="0">
                <a:solidFill>
                  <a:srgbClr val="C00000"/>
                </a:solidFill>
              </a:rPr>
              <a:t>Un parcours en dents de scie, anxiété, </a:t>
            </a:r>
            <a:r>
              <a:rPr lang="fr-FR" sz="1600" dirty="0"/>
              <a:t>difficulté à </a:t>
            </a:r>
            <a:r>
              <a:rPr lang="fr-FR" sz="1600" dirty="0">
                <a:solidFill>
                  <a:srgbClr val="C00000"/>
                </a:solidFill>
              </a:rPr>
              <a:t>se projeter dans le futur </a:t>
            </a:r>
            <a:r>
              <a:rPr lang="fr-FR" sz="1600" dirty="0"/>
              <a:t>pour les familles comme pour les personnes concernées.</a:t>
            </a:r>
          </a:p>
          <a:p>
            <a:pPr marL="0" indent="0" algn="just">
              <a:buNone/>
            </a:pPr>
            <a:endParaRPr lang="fr-FR" sz="1600" dirty="0"/>
          </a:p>
          <a:p>
            <a:pPr algn="just"/>
            <a:r>
              <a:rPr lang="fr-FR" sz="1600" dirty="0">
                <a:solidFill>
                  <a:srgbClr val="C00000"/>
                </a:solidFill>
              </a:rPr>
              <a:t>Un </a:t>
            </a:r>
            <a:r>
              <a:rPr lang="fr-FR" sz="1600" b="1" dirty="0">
                <a:solidFill>
                  <a:srgbClr val="C00000"/>
                </a:solidFill>
              </a:rPr>
              <a:t>isolement social, psychique et physique</a:t>
            </a:r>
            <a:r>
              <a:rPr lang="fr-FR" sz="1600" b="1" dirty="0"/>
              <a:t>.</a:t>
            </a:r>
          </a:p>
          <a:p>
            <a:pPr marL="0" indent="0" algn="just">
              <a:buNone/>
            </a:pPr>
            <a:endParaRPr lang="fr-FR" sz="1600" b="1" dirty="0"/>
          </a:p>
          <a:p>
            <a:pPr algn="just"/>
            <a:r>
              <a:rPr lang="fr-FR" sz="1600" dirty="0"/>
              <a:t>Des difficultés majeures </a:t>
            </a:r>
            <a:r>
              <a:rPr lang="fr-FR" sz="1600" b="1" dirty="0">
                <a:solidFill>
                  <a:srgbClr val="C00000"/>
                </a:solidFill>
              </a:rPr>
              <a:t>d’accès aux loisirs, à l’emploi</a:t>
            </a:r>
            <a:r>
              <a:rPr lang="fr-FR" sz="1600" dirty="0"/>
              <a:t>, à la formation pour les personnes concernées.</a:t>
            </a:r>
          </a:p>
          <a:p>
            <a:pPr marL="0" indent="0">
              <a:buNone/>
            </a:pPr>
            <a:endParaRPr lang="fr-FR" dirty="0"/>
          </a:p>
        </p:txBody>
      </p:sp>
    </p:spTree>
    <p:extLst>
      <p:ext uri="{BB962C8B-B14F-4D97-AF65-F5344CB8AC3E}">
        <p14:creationId xmlns:p14="http://schemas.microsoft.com/office/powerpoint/2010/main" val="3042669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D792B-0884-479E-9251-53225ABB57AD}"/>
              </a:ext>
            </a:extLst>
          </p:cNvPr>
          <p:cNvSpPr>
            <a:spLocks noGrp="1"/>
          </p:cNvSpPr>
          <p:nvPr>
            <p:ph type="title"/>
          </p:nvPr>
        </p:nvSpPr>
        <p:spPr>
          <a:xfrm>
            <a:off x="295835" y="561976"/>
            <a:ext cx="11438965" cy="953060"/>
          </a:xfrm>
        </p:spPr>
        <p:txBody>
          <a:bodyPr>
            <a:normAutofit fontScale="90000"/>
          </a:bodyPr>
          <a:lstStyle/>
          <a:p>
            <a:br>
              <a:rPr lang="fr-FR" sz="2200" dirty="0"/>
            </a:br>
            <a:br>
              <a:rPr lang="fr-FR" sz="2200" dirty="0"/>
            </a:br>
            <a:r>
              <a:rPr lang="fr-FR" sz="4000" dirty="0"/>
              <a:t>Des envies communes</a:t>
            </a:r>
            <a:r>
              <a:rPr lang="fr-FR" sz="4000" b="1" dirty="0">
                <a:solidFill>
                  <a:srgbClr val="FF0000"/>
                </a:solidFill>
              </a:rPr>
              <a:t> </a:t>
            </a:r>
            <a:r>
              <a:rPr lang="fr-FR" sz="4000" dirty="0"/>
              <a:t>autant </a:t>
            </a:r>
            <a:r>
              <a:rPr lang="fr-FR" sz="4000" b="1" dirty="0"/>
              <a:t>sur le </a:t>
            </a:r>
            <a:r>
              <a:rPr lang="fr-FR" sz="4000" b="1" dirty="0">
                <a:solidFill>
                  <a:schemeClr val="accent6">
                    <a:lumMod val="75000"/>
                  </a:schemeClr>
                </a:solidFill>
              </a:rPr>
              <a:t>quotidien</a:t>
            </a:r>
            <a:r>
              <a:rPr lang="fr-FR" sz="4000" b="1" dirty="0"/>
              <a:t> que sur les </a:t>
            </a:r>
            <a:r>
              <a:rPr lang="fr-FR" sz="4000" b="1" dirty="0">
                <a:solidFill>
                  <a:schemeClr val="accent6">
                    <a:lumMod val="75000"/>
                  </a:schemeClr>
                </a:solidFill>
              </a:rPr>
              <a:t>pratiques professionnelles </a:t>
            </a:r>
            <a:r>
              <a:rPr lang="fr-FR" sz="4000" b="1" dirty="0"/>
              <a:t>et </a:t>
            </a:r>
            <a:r>
              <a:rPr lang="fr-FR" sz="4000" b="1" dirty="0">
                <a:solidFill>
                  <a:schemeClr val="accent6">
                    <a:lumMod val="75000"/>
                  </a:schemeClr>
                </a:solidFill>
              </a:rPr>
              <a:t>l’expertise sanitaire</a:t>
            </a:r>
            <a:r>
              <a:rPr lang="fr-FR" sz="4000" b="1" dirty="0"/>
              <a:t>.</a:t>
            </a:r>
            <a:br>
              <a:rPr lang="fr-FR" sz="4000" b="1" dirty="0"/>
            </a:br>
            <a:endParaRPr lang="fr-FR" sz="4000" b="1" dirty="0"/>
          </a:p>
        </p:txBody>
      </p:sp>
      <p:sp>
        <p:nvSpPr>
          <p:cNvPr id="3" name="Espace réservé du contenu 2">
            <a:extLst>
              <a:ext uri="{FF2B5EF4-FFF2-40B4-BE49-F238E27FC236}">
                <a16:creationId xmlns:a16="http://schemas.microsoft.com/office/drawing/2014/main" id="{557ACFCB-BBED-40F7-AC59-D378D748D7CC}"/>
              </a:ext>
            </a:extLst>
          </p:cNvPr>
          <p:cNvSpPr>
            <a:spLocks noGrp="1"/>
          </p:cNvSpPr>
          <p:nvPr>
            <p:ph idx="1"/>
          </p:nvPr>
        </p:nvSpPr>
        <p:spPr>
          <a:xfrm>
            <a:off x="1099039" y="2285999"/>
            <a:ext cx="9601200" cy="4010025"/>
          </a:xfrm>
        </p:spPr>
        <p:txBody>
          <a:bodyPr>
            <a:normAutofit/>
          </a:bodyPr>
          <a:lstStyle/>
          <a:p>
            <a:pPr algn="just"/>
            <a:r>
              <a:rPr lang="fr-FR" sz="1600" dirty="0">
                <a:latin typeface="+mj-lt"/>
              </a:rPr>
              <a:t>De </a:t>
            </a:r>
            <a:r>
              <a:rPr lang="fr-FR" sz="1600" b="1" dirty="0">
                <a:solidFill>
                  <a:srgbClr val="FF0000"/>
                </a:solidFill>
                <a:latin typeface="+mj-lt"/>
              </a:rPr>
              <a:t>rompre l’isolement</a:t>
            </a:r>
            <a:r>
              <a:rPr lang="fr-FR" sz="1600" dirty="0">
                <a:latin typeface="+mj-lt"/>
              </a:rPr>
              <a:t>. Participer à une </a:t>
            </a:r>
            <a:r>
              <a:rPr lang="fr-FR" sz="1600" dirty="0">
                <a:solidFill>
                  <a:srgbClr val="FF0000"/>
                </a:solidFill>
                <a:latin typeface="+mj-lt"/>
              </a:rPr>
              <a:t>dynamique de réseau</a:t>
            </a:r>
            <a:r>
              <a:rPr lang="fr-FR" sz="1600" dirty="0">
                <a:latin typeface="+mj-lt"/>
              </a:rPr>
              <a:t>. Mieux connaître son </a:t>
            </a:r>
            <a:r>
              <a:rPr lang="fr-FR" sz="1600" dirty="0">
                <a:solidFill>
                  <a:srgbClr val="FF0000"/>
                </a:solidFill>
                <a:latin typeface="+mj-lt"/>
              </a:rPr>
              <a:t>territoire</a:t>
            </a:r>
            <a:r>
              <a:rPr lang="fr-FR" sz="1600" dirty="0">
                <a:latin typeface="+mj-lt"/>
              </a:rPr>
              <a:t>.</a:t>
            </a:r>
          </a:p>
          <a:p>
            <a:pPr marL="0" indent="0" algn="just">
              <a:buNone/>
            </a:pPr>
            <a:endParaRPr lang="fr-FR" sz="1600" dirty="0">
              <a:latin typeface="+mj-lt"/>
            </a:endParaRPr>
          </a:p>
          <a:p>
            <a:pPr algn="just"/>
            <a:r>
              <a:rPr lang="fr-FR" sz="1600" dirty="0">
                <a:latin typeface="+mj-lt"/>
              </a:rPr>
              <a:t>De </a:t>
            </a:r>
            <a:r>
              <a:rPr lang="fr-FR" sz="1600" b="1" dirty="0">
                <a:solidFill>
                  <a:srgbClr val="FF0000"/>
                </a:solidFill>
                <a:latin typeface="+mj-lt"/>
              </a:rPr>
              <a:t>mutualiser</a:t>
            </a:r>
            <a:r>
              <a:rPr lang="fr-FR" sz="1600" dirty="0">
                <a:latin typeface="+mj-lt"/>
              </a:rPr>
              <a:t> les ressources. P</a:t>
            </a:r>
            <a:r>
              <a:rPr lang="fr-FR" sz="1600" b="1" dirty="0">
                <a:latin typeface="+mj-lt"/>
              </a:rPr>
              <a:t>artage d’informations, partage d’expériences.</a:t>
            </a:r>
          </a:p>
          <a:p>
            <a:pPr marL="0" indent="0" algn="just">
              <a:buNone/>
            </a:pPr>
            <a:endParaRPr lang="fr-FR" sz="1600" dirty="0">
              <a:latin typeface="+mj-lt"/>
            </a:endParaRPr>
          </a:p>
          <a:p>
            <a:pPr algn="just"/>
            <a:r>
              <a:rPr lang="fr-FR" sz="1600" dirty="0">
                <a:latin typeface="+mj-lt"/>
              </a:rPr>
              <a:t>De </a:t>
            </a:r>
            <a:r>
              <a:rPr lang="fr-FR" sz="1600" b="1" dirty="0">
                <a:latin typeface="+mj-lt"/>
              </a:rPr>
              <a:t>comprendre, produire, innover, ensemble</a:t>
            </a:r>
            <a:r>
              <a:rPr lang="fr-FR" sz="1600" dirty="0">
                <a:latin typeface="+mj-lt"/>
              </a:rPr>
              <a:t>.</a:t>
            </a:r>
          </a:p>
          <a:p>
            <a:pPr marL="0" indent="0" algn="just">
              <a:buNone/>
            </a:pPr>
            <a:endParaRPr lang="fr-FR" sz="1600" dirty="0">
              <a:latin typeface="+mj-lt"/>
            </a:endParaRPr>
          </a:p>
          <a:p>
            <a:pPr algn="just"/>
            <a:r>
              <a:rPr lang="fr-FR" sz="1600" dirty="0">
                <a:latin typeface="+mj-lt"/>
              </a:rPr>
              <a:t>De faire front en </a:t>
            </a:r>
            <a:r>
              <a:rPr lang="fr-FR" sz="1600" b="1" dirty="0">
                <a:solidFill>
                  <a:srgbClr val="FF0000"/>
                </a:solidFill>
                <a:latin typeface="+mj-lt"/>
              </a:rPr>
              <a:t>incluant les familles </a:t>
            </a:r>
            <a:r>
              <a:rPr lang="fr-FR" sz="1600" dirty="0">
                <a:latin typeface="+mj-lt"/>
              </a:rPr>
              <a:t>dans la lutte contre les épilepsies.</a:t>
            </a:r>
          </a:p>
          <a:p>
            <a:pPr marL="0" indent="0" algn="just">
              <a:buNone/>
            </a:pPr>
            <a:endParaRPr lang="fr-FR" sz="1600" dirty="0">
              <a:latin typeface="+mj-lt"/>
            </a:endParaRPr>
          </a:p>
          <a:p>
            <a:pPr algn="just"/>
            <a:r>
              <a:rPr lang="fr-FR" sz="1600" dirty="0">
                <a:latin typeface="+mj-lt"/>
              </a:rPr>
              <a:t>De lutter contre </a:t>
            </a:r>
            <a:r>
              <a:rPr lang="fr-FR" sz="1600" b="1" dirty="0">
                <a:latin typeface="+mj-lt"/>
              </a:rPr>
              <a:t>les représentations</a:t>
            </a:r>
            <a:r>
              <a:rPr lang="fr-FR" sz="1600" dirty="0">
                <a:latin typeface="+mj-lt"/>
              </a:rPr>
              <a:t>.</a:t>
            </a:r>
          </a:p>
          <a:p>
            <a:pPr marL="0" indent="0" algn="just">
              <a:buNone/>
            </a:pPr>
            <a:endParaRPr lang="fr-FR" sz="1600" dirty="0">
              <a:latin typeface="+mj-lt"/>
            </a:endParaRPr>
          </a:p>
          <a:p>
            <a:pPr algn="just"/>
            <a:r>
              <a:rPr lang="fr-FR" sz="1600" b="1" dirty="0">
                <a:solidFill>
                  <a:srgbClr val="FF0000"/>
                </a:solidFill>
                <a:latin typeface="+mj-lt"/>
              </a:rPr>
              <a:t>D’ouvrir des possibles en se tenant informés des innovations.</a:t>
            </a:r>
            <a:endParaRPr lang="fr-FR" sz="1600" dirty="0">
              <a:solidFill>
                <a:srgbClr val="FF0000"/>
              </a:solidFill>
              <a:latin typeface="+mj-lt"/>
            </a:endParaRPr>
          </a:p>
          <a:p>
            <a:endParaRPr lang="fr-FR" dirty="0"/>
          </a:p>
        </p:txBody>
      </p:sp>
    </p:spTree>
    <p:extLst>
      <p:ext uri="{BB962C8B-B14F-4D97-AF65-F5344CB8AC3E}">
        <p14:creationId xmlns:p14="http://schemas.microsoft.com/office/powerpoint/2010/main" val="1652944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F4636B-D296-4106-A6AF-71B0B66C2B44}"/>
              </a:ext>
            </a:extLst>
          </p:cNvPr>
          <p:cNvSpPr>
            <a:spLocks noGrp="1"/>
          </p:cNvSpPr>
          <p:nvPr>
            <p:ph type="title"/>
          </p:nvPr>
        </p:nvSpPr>
        <p:spPr>
          <a:xfrm>
            <a:off x="618344" y="138266"/>
            <a:ext cx="10515600" cy="1325563"/>
          </a:xfrm>
        </p:spPr>
        <p:txBody>
          <a:bodyPr>
            <a:normAutofit/>
          </a:bodyPr>
          <a:lstStyle/>
          <a:p>
            <a:r>
              <a:rPr lang="fr-FR" dirty="0"/>
              <a:t>Une COP!</a:t>
            </a:r>
          </a:p>
        </p:txBody>
      </p:sp>
      <p:sp>
        <p:nvSpPr>
          <p:cNvPr id="3" name="Espace réservé du texte 2">
            <a:extLst>
              <a:ext uri="{FF2B5EF4-FFF2-40B4-BE49-F238E27FC236}">
                <a16:creationId xmlns:a16="http://schemas.microsoft.com/office/drawing/2014/main" id="{EDF6AFFD-B4DC-400E-B999-52F01B1D8EE4}"/>
              </a:ext>
            </a:extLst>
          </p:cNvPr>
          <p:cNvSpPr>
            <a:spLocks noGrp="1"/>
          </p:cNvSpPr>
          <p:nvPr>
            <p:ph type="body" idx="1"/>
          </p:nvPr>
        </p:nvSpPr>
        <p:spPr>
          <a:xfrm>
            <a:off x="618344" y="2051677"/>
            <a:ext cx="4208633" cy="823912"/>
          </a:xfrm>
        </p:spPr>
        <p:txBody>
          <a:bodyPr>
            <a:normAutofit fontScale="92500" lnSpcReduction="20000"/>
          </a:bodyPr>
          <a:lstStyle/>
          <a:p>
            <a:r>
              <a:rPr lang="fr-FR" sz="3600" dirty="0">
                <a:solidFill>
                  <a:schemeClr val="accent6">
                    <a:lumMod val="75000"/>
                  </a:schemeClr>
                </a:solidFill>
                <a:latin typeface="+mj-lt"/>
                <a:ea typeface="+mj-ea"/>
                <a:cs typeface="+mj-cs"/>
              </a:rPr>
              <a:t>Pour impulser une dynamique de réseau.</a:t>
            </a:r>
          </a:p>
        </p:txBody>
      </p:sp>
      <p:sp>
        <p:nvSpPr>
          <p:cNvPr id="4" name="Espace réservé du contenu 3">
            <a:extLst>
              <a:ext uri="{FF2B5EF4-FFF2-40B4-BE49-F238E27FC236}">
                <a16:creationId xmlns:a16="http://schemas.microsoft.com/office/drawing/2014/main" id="{1DA0B32E-ED62-40D0-B72C-75077CE1F9DC}"/>
              </a:ext>
            </a:extLst>
          </p:cNvPr>
          <p:cNvSpPr>
            <a:spLocks noGrp="1"/>
          </p:cNvSpPr>
          <p:nvPr>
            <p:ph sz="half" idx="2"/>
          </p:nvPr>
        </p:nvSpPr>
        <p:spPr>
          <a:xfrm>
            <a:off x="444133" y="3481020"/>
            <a:ext cx="4708159" cy="2093302"/>
          </a:xfrm>
        </p:spPr>
        <p:txBody>
          <a:bodyPr>
            <a:normAutofit fontScale="92500" lnSpcReduction="10000"/>
          </a:bodyPr>
          <a:lstStyle/>
          <a:p>
            <a:pPr algn="just"/>
            <a:r>
              <a:rPr lang="fr-FR" sz="1800" dirty="0">
                <a:latin typeface="+mj-lt"/>
              </a:rPr>
              <a:t>Être au service </a:t>
            </a:r>
            <a:r>
              <a:rPr lang="fr-FR" sz="1800" b="1" dirty="0">
                <a:latin typeface="+mj-lt"/>
              </a:rPr>
              <a:t>d’un travail de fond </a:t>
            </a:r>
            <a:r>
              <a:rPr lang="fr-FR" sz="1800" dirty="0">
                <a:latin typeface="+mj-lt"/>
              </a:rPr>
              <a:t>sur </a:t>
            </a:r>
            <a:r>
              <a:rPr lang="fr-FR" sz="1800" b="1" dirty="0">
                <a:latin typeface="+mj-lt"/>
              </a:rPr>
              <a:t>les représentations, les opportunités d’amélioration du quotidien, et l’interconnaissance sur le territoire</a:t>
            </a:r>
            <a:r>
              <a:rPr lang="fr-FR" sz="1800" dirty="0">
                <a:latin typeface="+mj-lt"/>
              </a:rPr>
              <a:t>.</a:t>
            </a:r>
          </a:p>
          <a:p>
            <a:pPr marL="0" indent="0" algn="just">
              <a:buNone/>
            </a:pPr>
            <a:endParaRPr lang="fr-FR" sz="1800" dirty="0">
              <a:latin typeface="+mj-lt"/>
            </a:endParaRPr>
          </a:p>
          <a:p>
            <a:pPr algn="just"/>
            <a:r>
              <a:rPr lang="fr-FR" sz="1800" dirty="0">
                <a:latin typeface="+mj-lt"/>
              </a:rPr>
              <a:t>Du </a:t>
            </a:r>
            <a:r>
              <a:rPr lang="fr-FR" sz="1800" b="1" dirty="0">
                <a:latin typeface="+mj-lt"/>
              </a:rPr>
              <a:t>temps gagné au final </a:t>
            </a:r>
            <a:r>
              <a:rPr lang="fr-FR" sz="1800" dirty="0">
                <a:latin typeface="+mj-lt"/>
              </a:rPr>
              <a:t>car </a:t>
            </a:r>
            <a:r>
              <a:rPr lang="fr-FR" sz="1800" b="1" dirty="0">
                <a:latin typeface="+mj-lt"/>
              </a:rPr>
              <a:t>ouvre plus de possibles.</a:t>
            </a:r>
            <a:endParaRPr lang="fr-FR" sz="1800" dirty="0">
              <a:latin typeface="+mj-lt"/>
            </a:endParaRPr>
          </a:p>
          <a:p>
            <a:endParaRPr lang="fr-FR" sz="1800" dirty="0"/>
          </a:p>
        </p:txBody>
      </p:sp>
      <p:sp>
        <p:nvSpPr>
          <p:cNvPr id="5" name="Espace réservé du texte 4">
            <a:extLst>
              <a:ext uri="{FF2B5EF4-FFF2-40B4-BE49-F238E27FC236}">
                <a16:creationId xmlns:a16="http://schemas.microsoft.com/office/drawing/2014/main" id="{AA09CFF8-71C8-410B-BB08-0E15DDC7B295}"/>
              </a:ext>
            </a:extLst>
          </p:cNvPr>
          <p:cNvSpPr>
            <a:spLocks noGrp="1"/>
          </p:cNvSpPr>
          <p:nvPr>
            <p:ph type="body" sz="quarter" idx="3"/>
          </p:nvPr>
        </p:nvSpPr>
        <p:spPr>
          <a:xfrm>
            <a:off x="6896003" y="2051677"/>
            <a:ext cx="3949993" cy="823912"/>
          </a:xfrm>
        </p:spPr>
        <p:txBody>
          <a:bodyPr>
            <a:normAutofit fontScale="92500" lnSpcReduction="20000"/>
          </a:bodyPr>
          <a:lstStyle/>
          <a:p>
            <a:r>
              <a:rPr lang="fr-FR" sz="3300" dirty="0">
                <a:solidFill>
                  <a:schemeClr val="accent6">
                    <a:lumMod val="75000"/>
                  </a:schemeClr>
                </a:solidFill>
                <a:latin typeface="+mj-lt"/>
                <a:ea typeface="+mj-ea"/>
                <a:cs typeface="+mj-cs"/>
              </a:rPr>
              <a:t>Pour s’adapter au mieux.</a:t>
            </a:r>
          </a:p>
        </p:txBody>
      </p:sp>
      <p:sp>
        <p:nvSpPr>
          <p:cNvPr id="6" name="Espace réservé du contenu 5">
            <a:extLst>
              <a:ext uri="{FF2B5EF4-FFF2-40B4-BE49-F238E27FC236}">
                <a16:creationId xmlns:a16="http://schemas.microsoft.com/office/drawing/2014/main" id="{8245CC54-E053-412C-8030-8459C5644ADF}"/>
              </a:ext>
            </a:extLst>
          </p:cNvPr>
          <p:cNvSpPr>
            <a:spLocks noGrp="1"/>
          </p:cNvSpPr>
          <p:nvPr>
            <p:ph sz="quarter" idx="4"/>
          </p:nvPr>
        </p:nvSpPr>
        <p:spPr>
          <a:xfrm>
            <a:off x="6778821" y="3489078"/>
            <a:ext cx="4645514" cy="1732817"/>
          </a:xfrm>
        </p:spPr>
        <p:txBody>
          <a:bodyPr>
            <a:normAutofit fontScale="92500" lnSpcReduction="10000"/>
          </a:bodyPr>
          <a:lstStyle/>
          <a:p>
            <a:pPr algn="just"/>
            <a:r>
              <a:rPr lang="fr-FR" sz="1800" dirty="0">
                <a:latin typeface="+mj-lt"/>
              </a:rPr>
              <a:t>La COP Permet avant tout </a:t>
            </a:r>
            <a:r>
              <a:rPr lang="fr-FR" sz="1800" b="1" dirty="0">
                <a:latin typeface="+mj-lt"/>
              </a:rPr>
              <a:t>l’ouverture et la circulation des savoirs, des expériences. (appui des autres COP )</a:t>
            </a:r>
          </a:p>
          <a:p>
            <a:pPr marL="0" indent="0" algn="just">
              <a:buNone/>
            </a:pPr>
            <a:endParaRPr lang="fr-FR" sz="1800" b="1" dirty="0">
              <a:latin typeface="+mj-lt"/>
            </a:endParaRPr>
          </a:p>
          <a:p>
            <a:pPr algn="just"/>
            <a:r>
              <a:rPr lang="fr-FR" sz="1800" dirty="0">
                <a:latin typeface="+mj-lt"/>
              </a:rPr>
              <a:t>Permet </a:t>
            </a:r>
            <a:r>
              <a:rPr lang="fr-FR" sz="1800" b="1" dirty="0">
                <a:latin typeface="+mj-lt"/>
              </a:rPr>
              <a:t>de s’adapter aux progrès </a:t>
            </a:r>
            <a:r>
              <a:rPr lang="fr-FR" sz="1800" dirty="0">
                <a:latin typeface="+mj-lt"/>
              </a:rPr>
              <a:t>de la science et des </a:t>
            </a:r>
            <a:r>
              <a:rPr lang="fr-FR" sz="1800" b="1" dirty="0">
                <a:latin typeface="+mj-lt"/>
              </a:rPr>
              <a:t>techniques</a:t>
            </a:r>
            <a:r>
              <a:rPr lang="fr-FR" sz="1800" dirty="0">
                <a:latin typeface="+mj-lt"/>
              </a:rPr>
              <a:t> ainsi qu’aux différents profils.</a:t>
            </a:r>
            <a:endParaRPr lang="fr-FR" sz="1800" b="1" dirty="0">
              <a:latin typeface="+mj-lt"/>
            </a:endParaRPr>
          </a:p>
          <a:p>
            <a:endParaRPr lang="fr-FR" sz="1800" dirty="0"/>
          </a:p>
        </p:txBody>
      </p:sp>
      <p:pic>
        <p:nvPicPr>
          <p:cNvPr id="7" name="Image 6">
            <a:extLst>
              <a:ext uri="{FF2B5EF4-FFF2-40B4-BE49-F238E27FC236}">
                <a16:creationId xmlns:a16="http://schemas.microsoft.com/office/drawing/2014/main" id="{3A0F02B2-6931-48F1-8D71-FC5F775D0070}"/>
              </a:ext>
            </a:extLst>
          </p:cNvPr>
          <p:cNvPicPr>
            <a:picLocks noChangeAspect="1"/>
          </p:cNvPicPr>
          <p:nvPr/>
        </p:nvPicPr>
        <p:blipFill>
          <a:blip r:embed="rId2">
            <a:clrChange>
              <a:clrFrom>
                <a:srgbClr val="F0F0F0"/>
              </a:clrFrom>
              <a:clrTo>
                <a:srgbClr val="F0F0F0">
                  <a:alpha val="0"/>
                </a:srgbClr>
              </a:clrTo>
            </a:clrChange>
            <a:extLst>
              <a:ext uri="{837473B0-CC2E-450A-ABE3-18F120FF3D39}">
                <a1611:picAttrSrcUrl xmlns:a1611="http://schemas.microsoft.com/office/drawing/2016/11/main" r:id="rId3"/>
              </a:ext>
            </a:extLst>
          </a:blip>
          <a:stretch>
            <a:fillRect/>
          </a:stretch>
        </p:blipFill>
        <p:spPr>
          <a:xfrm>
            <a:off x="4685519" y="83345"/>
            <a:ext cx="2093302" cy="2093302"/>
          </a:xfrm>
          <a:prstGeom prst="rect">
            <a:avLst/>
          </a:prstGeom>
        </p:spPr>
      </p:pic>
    </p:spTree>
    <p:extLst>
      <p:ext uri="{BB962C8B-B14F-4D97-AF65-F5344CB8AC3E}">
        <p14:creationId xmlns:p14="http://schemas.microsoft.com/office/powerpoint/2010/main" val="647342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e 27">
            <a:extLst>
              <a:ext uri="{FF2B5EF4-FFF2-40B4-BE49-F238E27FC236}">
                <a16:creationId xmlns:a16="http://schemas.microsoft.com/office/drawing/2014/main" id="{6C0FC6A3-F7F4-466F-A6C7-E181E4648F24}"/>
              </a:ext>
            </a:extLst>
          </p:cNvPr>
          <p:cNvGrpSpPr/>
          <p:nvPr/>
        </p:nvGrpSpPr>
        <p:grpSpPr>
          <a:xfrm>
            <a:off x="4234681" y="2499902"/>
            <a:ext cx="1672333" cy="1819134"/>
            <a:chOff x="4488087" y="2620652"/>
            <a:chExt cx="1150563" cy="991321"/>
          </a:xfrm>
        </p:grpSpPr>
        <p:sp>
          <p:nvSpPr>
            <p:cNvPr id="23" name="Flèche : droite 22">
              <a:extLst>
                <a:ext uri="{FF2B5EF4-FFF2-40B4-BE49-F238E27FC236}">
                  <a16:creationId xmlns:a16="http://schemas.microsoft.com/office/drawing/2014/main" id="{EC122841-61D6-437C-863F-B6EDAC5F2F3A}"/>
                </a:ext>
              </a:extLst>
            </p:cNvPr>
            <p:cNvSpPr/>
            <p:nvPr/>
          </p:nvSpPr>
          <p:spPr>
            <a:xfrm rot="18660151">
              <a:off x="4533448" y="2840283"/>
              <a:ext cx="588459" cy="149197"/>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lèche : droite 23">
              <a:extLst>
                <a:ext uri="{FF2B5EF4-FFF2-40B4-BE49-F238E27FC236}">
                  <a16:creationId xmlns:a16="http://schemas.microsoft.com/office/drawing/2014/main" id="{A3E56847-AB2C-433A-945A-005A4D3BBB7A}"/>
                </a:ext>
              </a:extLst>
            </p:cNvPr>
            <p:cNvSpPr/>
            <p:nvPr/>
          </p:nvSpPr>
          <p:spPr>
            <a:xfrm rot="20420610">
              <a:off x="4535039" y="2943482"/>
              <a:ext cx="1103611" cy="127852"/>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lèche : droite 24">
              <a:extLst>
                <a:ext uri="{FF2B5EF4-FFF2-40B4-BE49-F238E27FC236}">
                  <a16:creationId xmlns:a16="http://schemas.microsoft.com/office/drawing/2014/main" id="{D4DCD037-0649-41DC-9650-1CD0190B7813}"/>
                </a:ext>
              </a:extLst>
            </p:cNvPr>
            <p:cNvSpPr/>
            <p:nvPr/>
          </p:nvSpPr>
          <p:spPr>
            <a:xfrm rot="406223">
              <a:off x="4564604" y="3155044"/>
              <a:ext cx="1046351" cy="118335"/>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èche : droite 25">
              <a:extLst>
                <a:ext uri="{FF2B5EF4-FFF2-40B4-BE49-F238E27FC236}">
                  <a16:creationId xmlns:a16="http://schemas.microsoft.com/office/drawing/2014/main" id="{F54BB4F3-7CF0-4E87-A9AD-BF1A421333D2}"/>
                </a:ext>
              </a:extLst>
            </p:cNvPr>
            <p:cNvSpPr/>
            <p:nvPr/>
          </p:nvSpPr>
          <p:spPr>
            <a:xfrm rot="1894497">
              <a:off x="4488087" y="3285808"/>
              <a:ext cx="984966" cy="121149"/>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lèche : droite 26">
              <a:extLst>
                <a:ext uri="{FF2B5EF4-FFF2-40B4-BE49-F238E27FC236}">
                  <a16:creationId xmlns:a16="http://schemas.microsoft.com/office/drawing/2014/main" id="{7F8CE4C7-FCA2-4EF9-9786-8F27D7642998}"/>
                </a:ext>
              </a:extLst>
            </p:cNvPr>
            <p:cNvSpPr/>
            <p:nvPr/>
          </p:nvSpPr>
          <p:spPr>
            <a:xfrm rot="3609623">
              <a:off x="4470549" y="3301846"/>
              <a:ext cx="456599" cy="163656"/>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 name="Graphique 10" descr="Flèche : courbe dans le sens des aiguilles d’une montre avec un remplissage uni">
            <a:extLst>
              <a:ext uri="{FF2B5EF4-FFF2-40B4-BE49-F238E27FC236}">
                <a16:creationId xmlns:a16="http://schemas.microsoft.com/office/drawing/2014/main" id="{A23D1940-EF7E-4A89-9D26-5BE8A1772A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322927">
            <a:off x="7812168" y="2308653"/>
            <a:ext cx="914400" cy="9144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5" name="Image 14">
            <a:extLst>
              <a:ext uri="{FF2B5EF4-FFF2-40B4-BE49-F238E27FC236}">
                <a16:creationId xmlns:a16="http://schemas.microsoft.com/office/drawing/2014/main" id="{EB13CF9F-F5DC-4A3C-8C32-5723A3A81A57}"/>
              </a:ext>
            </a:extLst>
          </p:cNvPr>
          <p:cNvPicPr>
            <a:picLocks noChangeAspect="1"/>
          </p:cNvPicPr>
          <p:nvPr/>
        </p:nvPicPr>
        <p:blipFill>
          <a:blip r:embed="rId4"/>
          <a:stretch>
            <a:fillRect/>
          </a:stretch>
        </p:blipFill>
        <p:spPr>
          <a:xfrm rot="3402453">
            <a:off x="5310989" y="794482"/>
            <a:ext cx="1615580" cy="1542422"/>
          </a:xfrm>
          <a:prstGeom prst="rect">
            <a:avLst/>
          </a:prstGeom>
        </p:spPr>
      </p:pic>
      <p:sp>
        <p:nvSpPr>
          <p:cNvPr id="20" name="Hexagone 19">
            <a:extLst>
              <a:ext uri="{FF2B5EF4-FFF2-40B4-BE49-F238E27FC236}">
                <a16:creationId xmlns:a16="http://schemas.microsoft.com/office/drawing/2014/main" id="{375E3FB5-F9F6-4079-BC4F-B70F5653B16D}"/>
              </a:ext>
            </a:extLst>
          </p:cNvPr>
          <p:cNvSpPr/>
          <p:nvPr/>
        </p:nvSpPr>
        <p:spPr>
          <a:xfrm>
            <a:off x="5979763" y="4324292"/>
            <a:ext cx="1382353" cy="1287167"/>
          </a:xfrm>
          <a:prstGeom prst="hexagon">
            <a:avLst/>
          </a:prstGeom>
          <a:solidFill>
            <a:schemeClr val="accent6">
              <a:lumMod val="75000"/>
            </a:schemeClr>
          </a:solidFill>
          <a:ln w="76200" cap="flat" cmpd="sng" algn="ctr">
            <a:noFill/>
            <a:prstDash val="solid"/>
            <a:miter lim="800000"/>
          </a:ln>
          <a:effectLst>
            <a:outerShdw dist="2540000" sx="1000" sy="1000" algn="ctr">
              <a:schemeClr val="accent6">
                <a:lumMod val="60000"/>
                <a:lumOff val="40000"/>
                <a:alpha val="16000"/>
              </a:schemeClr>
            </a:outerShdw>
          </a:effectLst>
          <a:scene3d>
            <a:camera prst="perspectiveFront" fov="2700000">
              <a:rot lat="20270650" lon="561568" rev="20134259"/>
            </a:camera>
            <a:lightRig rig="soft" dir="t">
              <a:rot lat="0" lon="0" rev="16800000"/>
            </a:lightRig>
          </a:scene3d>
          <a:sp3d extrusionH="76200" contourW="12700" prstMaterial="translucentPowder">
            <a:bevelT w="158750" h="273050" prst="softRound"/>
            <a:bevelB w="787400" h="63500"/>
            <a:extrusionClr>
              <a:schemeClr val="accent6">
                <a:lumMod val="20000"/>
                <a:lumOff val="80000"/>
              </a:schemeClr>
            </a:extrusionClr>
            <a:contourClr>
              <a:schemeClr val="accent6">
                <a:lumMod val="60000"/>
                <a:lumOff val="40000"/>
              </a:schemeClr>
            </a:contourClr>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Hexagone 17">
            <a:extLst>
              <a:ext uri="{FF2B5EF4-FFF2-40B4-BE49-F238E27FC236}">
                <a16:creationId xmlns:a16="http://schemas.microsoft.com/office/drawing/2014/main" id="{F9CF08C8-5F0F-4B8B-A085-A67C982FD97B}"/>
              </a:ext>
            </a:extLst>
          </p:cNvPr>
          <p:cNvSpPr/>
          <p:nvPr/>
        </p:nvSpPr>
        <p:spPr>
          <a:xfrm rot="21329373">
            <a:off x="3999140" y="4374387"/>
            <a:ext cx="1405055" cy="1280678"/>
          </a:xfrm>
          <a:prstGeom prst="hexagon">
            <a:avLst/>
          </a:prstGeom>
          <a:solidFill>
            <a:schemeClr val="accent6">
              <a:lumMod val="75000"/>
            </a:schemeClr>
          </a:solidFill>
          <a:ln w="76200" cap="flat" cmpd="sng" algn="ctr">
            <a:noFill/>
            <a:prstDash val="solid"/>
            <a:miter lim="800000"/>
          </a:ln>
          <a:effectLst>
            <a:outerShdw dist="2540000" sx="1000" sy="1000" algn="ctr">
              <a:schemeClr val="accent6">
                <a:lumMod val="60000"/>
                <a:lumOff val="40000"/>
                <a:alpha val="16000"/>
              </a:schemeClr>
            </a:outerShdw>
          </a:effectLst>
          <a:scene3d>
            <a:camera prst="perspectiveFront" fov="2700000">
              <a:rot lat="20270650" lon="561568" rev="20134259"/>
            </a:camera>
            <a:lightRig rig="soft" dir="t">
              <a:rot lat="0" lon="0" rev="16800000"/>
            </a:lightRig>
          </a:scene3d>
          <a:sp3d extrusionH="76200" contourW="12700" prstMaterial="translucentPowder">
            <a:bevelT w="158750" h="273050" prst="softRound"/>
            <a:bevelB w="787400" h="63500"/>
            <a:extrusionClr>
              <a:schemeClr val="accent6">
                <a:lumMod val="20000"/>
                <a:lumOff val="80000"/>
              </a:schemeClr>
            </a:extrusionClr>
            <a:contourClr>
              <a:schemeClr val="accent6">
                <a:lumMod val="60000"/>
                <a:lumOff val="40000"/>
              </a:schemeClr>
            </a:contourClr>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Hexagone 18">
            <a:extLst>
              <a:ext uri="{FF2B5EF4-FFF2-40B4-BE49-F238E27FC236}">
                <a16:creationId xmlns:a16="http://schemas.microsoft.com/office/drawing/2014/main" id="{8CF64516-8E4C-48F3-BD26-F0495531108F}"/>
              </a:ext>
            </a:extLst>
          </p:cNvPr>
          <p:cNvSpPr/>
          <p:nvPr/>
        </p:nvSpPr>
        <p:spPr>
          <a:xfrm>
            <a:off x="7576106" y="3187806"/>
            <a:ext cx="1394872" cy="1239572"/>
          </a:xfrm>
          <a:prstGeom prst="hexagon">
            <a:avLst/>
          </a:prstGeom>
          <a:solidFill>
            <a:schemeClr val="accent6">
              <a:lumMod val="75000"/>
            </a:schemeClr>
          </a:solidFill>
          <a:ln w="76200" cap="flat" cmpd="sng" algn="ctr">
            <a:noFill/>
            <a:prstDash val="solid"/>
            <a:miter lim="800000"/>
          </a:ln>
          <a:effectLst>
            <a:outerShdw dist="2540000" sx="1000" sy="1000" algn="ctr">
              <a:schemeClr val="accent6">
                <a:lumMod val="60000"/>
                <a:lumOff val="40000"/>
                <a:alpha val="16000"/>
              </a:schemeClr>
            </a:outerShdw>
          </a:effectLst>
          <a:scene3d>
            <a:camera prst="perspectiveFront" fov="2700000">
              <a:rot lat="20270650" lon="561568" rev="20134259"/>
            </a:camera>
            <a:lightRig rig="soft" dir="t">
              <a:rot lat="0" lon="0" rev="16800000"/>
            </a:lightRig>
          </a:scene3d>
          <a:sp3d extrusionH="76200" contourW="12700" prstMaterial="translucentPowder">
            <a:bevelT w="158750" h="273050" prst="softRound"/>
            <a:bevelB w="787400" h="63500"/>
            <a:extrusionClr>
              <a:schemeClr val="accent6">
                <a:lumMod val="20000"/>
                <a:lumOff val="80000"/>
              </a:schemeClr>
            </a:extrusionClr>
            <a:contourClr>
              <a:schemeClr val="accent6">
                <a:lumMod val="60000"/>
                <a:lumOff val="40000"/>
              </a:schemeClr>
            </a:contourClr>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Graphique 37" descr="Flèche : courbe dans le sens des aiguilles d’une montre avec un remplissage uni">
            <a:extLst>
              <a:ext uri="{FF2B5EF4-FFF2-40B4-BE49-F238E27FC236}">
                <a16:creationId xmlns:a16="http://schemas.microsoft.com/office/drawing/2014/main" id="{324711A3-035F-45A1-90E0-A7D243AE9D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7948135">
            <a:off x="5187484" y="5256693"/>
            <a:ext cx="914400" cy="9144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9" name="Graphique 38" descr="Flèche : courbe dans le sens des aiguilles d’une montre avec un remplissage uni">
            <a:extLst>
              <a:ext uri="{FF2B5EF4-FFF2-40B4-BE49-F238E27FC236}">
                <a16:creationId xmlns:a16="http://schemas.microsoft.com/office/drawing/2014/main" id="{51BC508A-DA81-40A9-9DE4-09026718E3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4493112">
            <a:off x="7473317" y="4521387"/>
            <a:ext cx="914400" cy="9144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ZoneTexte 7">
            <a:extLst>
              <a:ext uri="{FF2B5EF4-FFF2-40B4-BE49-F238E27FC236}">
                <a16:creationId xmlns:a16="http://schemas.microsoft.com/office/drawing/2014/main" id="{DE7558DE-2185-429A-88EC-8AF9C03E5504}"/>
              </a:ext>
            </a:extLst>
          </p:cNvPr>
          <p:cNvSpPr txBox="1"/>
          <p:nvPr/>
        </p:nvSpPr>
        <p:spPr>
          <a:xfrm>
            <a:off x="3897055" y="455347"/>
            <a:ext cx="2444478"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Éclaireuses – cherchent l’information</a:t>
            </a:r>
          </a:p>
        </p:txBody>
      </p:sp>
      <p:sp>
        <p:nvSpPr>
          <p:cNvPr id="35" name="ZoneTexte 34">
            <a:extLst>
              <a:ext uri="{FF2B5EF4-FFF2-40B4-BE49-F238E27FC236}">
                <a16:creationId xmlns:a16="http://schemas.microsoft.com/office/drawing/2014/main" id="{DE0DC774-25D5-4975-AC94-B82B38BCC453}"/>
              </a:ext>
            </a:extLst>
          </p:cNvPr>
          <p:cNvSpPr txBox="1"/>
          <p:nvPr/>
        </p:nvSpPr>
        <p:spPr>
          <a:xfrm>
            <a:off x="7206825" y="707708"/>
            <a:ext cx="2829169"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Butinage – Collecte des données</a:t>
            </a:r>
          </a:p>
        </p:txBody>
      </p:sp>
      <p:sp>
        <p:nvSpPr>
          <p:cNvPr id="36" name="ZoneTexte 35">
            <a:extLst>
              <a:ext uri="{FF2B5EF4-FFF2-40B4-BE49-F238E27FC236}">
                <a16:creationId xmlns:a16="http://schemas.microsoft.com/office/drawing/2014/main" id="{2473840C-1EC0-463D-9CB5-6125F4D4F44C}"/>
              </a:ext>
            </a:extLst>
          </p:cNvPr>
          <p:cNvSpPr txBox="1"/>
          <p:nvPr/>
        </p:nvSpPr>
        <p:spPr>
          <a:xfrm>
            <a:off x="9152274" y="3161429"/>
            <a:ext cx="2829169" cy="120032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Production – Transformation des informations en ressource accessibles à tous</a:t>
            </a:r>
          </a:p>
        </p:txBody>
      </p:sp>
      <p:sp>
        <p:nvSpPr>
          <p:cNvPr id="37" name="ZoneTexte 36">
            <a:extLst>
              <a:ext uri="{FF2B5EF4-FFF2-40B4-BE49-F238E27FC236}">
                <a16:creationId xmlns:a16="http://schemas.microsoft.com/office/drawing/2014/main" id="{FB4DA1EB-1B02-4F6A-A172-232140746CA0}"/>
              </a:ext>
            </a:extLst>
          </p:cNvPr>
          <p:cNvSpPr txBox="1"/>
          <p:nvPr/>
        </p:nvSpPr>
        <p:spPr>
          <a:xfrm>
            <a:off x="7128241" y="5625769"/>
            <a:ext cx="3314354" cy="92333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Concrétisation – diffusion et mise en partage des connaissances acquises</a:t>
            </a:r>
          </a:p>
        </p:txBody>
      </p:sp>
      <p:sp>
        <p:nvSpPr>
          <p:cNvPr id="40" name="ZoneTexte 39">
            <a:extLst>
              <a:ext uri="{FF2B5EF4-FFF2-40B4-BE49-F238E27FC236}">
                <a16:creationId xmlns:a16="http://schemas.microsoft.com/office/drawing/2014/main" id="{49104BF6-7EC5-4428-849B-AA21AE4F0814}"/>
              </a:ext>
            </a:extLst>
          </p:cNvPr>
          <p:cNvSpPr txBox="1"/>
          <p:nvPr/>
        </p:nvSpPr>
        <p:spPr>
          <a:xfrm>
            <a:off x="1898210" y="5547515"/>
            <a:ext cx="2681774" cy="92333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Pollinisation –Essaimage des connaissances et des ressources.</a:t>
            </a:r>
          </a:p>
        </p:txBody>
      </p:sp>
      <p:sp>
        <p:nvSpPr>
          <p:cNvPr id="41" name="ZoneTexte 40">
            <a:extLst>
              <a:ext uri="{FF2B5EF4-FFF2-40B4-BE49-F238E27FC236}">
                <a16:creationId xmlns:a16="http://schemas.microsoft.com/office/drawing/2014/main" id="{71E151D0-6DA5-4725-A0A8-D51018F82F38}"/>
              </a:ext>
            </a:extLst>
          </p:cNvPr>
          <p:cNvSpPr txBox="1"/>
          <p:nvPr/>
        </p:nvSpPr>
        <p:spPr>
          <a:xfrm>
            <a:off x="5822856" y="3044870"/>
            <a:ext cx="2444478"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Une alvéole = Un groupe de travail</a:t>
            </a:r>
          </a:p>
        </p:txBody>
      </p:sp>
      <p:grpSp>
        <p:nvGrpSpPr>
          <p:cNvPr id="48" name="Groupe 47">
            <a:extLst>
              <a:ext uri="{FF2B5EF4-FFF2-40B4-BE49-F238E27FC236}">
                <a16:creationId xmlns:a16="http://schemas.microsoft.com/office/drawing/2014/main" id="{FA1F2A37-7F48-4B8E-84C2-1703437FCEAC}"/>
              </a:ext>
            </a:extLst>
          </p:cNvPr>
          <p:cNvGrpSpPr/>
          <p:nvPr/>
        </p:nvGrpSpPr>
        <p:grpSpPr>
          <a:xfrm>
            <a:off x="4166406" y="1131185"/>
            <a:ext cx="1359389" cy="1189194"/>
            <a:chOff x="9474217" y="1174690"/>
            <a:chExt cx="1359389" cy="1189194"/>
          </a:xfrm>
        </p:grpSpPr>
        <p:grpSp>
          <p:nvGrpSpPr>
            <p:cNvPr id="47" name="Groupe 46">
              <a:extLst>
                <a:ext uri="{FF2B5EF4-FFF2-40B4-BE49-F238E27FC236}">
                  <a16:creationId xmlns:a16="http://schemas.microsoft.com/office/drawing/2014/main" id="{8D2A5BC5-5DB1-4204-AA4F-F5F26022A3B0}"/>
                </a:ext>
              </a:extLst>
            </p:cNvPr>
            <p:cNvGrpSpPr/>
            <p:nvPr/>
          </p:nvGrpSpPr>
          <p:grpSpPr>
            <a:xfrm rot="1524133">
              <a:off x="9474217" y="1174690"/>
              <a:ext cx="1359389" cy="1189194"/>
              <a:chOff x="9474217" y="1174690"/>
              <a:chExt cx="1359389" cy="1189194"/>
            </a:xfrm>
          </p:grpSpPr>
          <p:sp>
            <p:nvSpPr>
              <p:cNvPr id="42" name="Hexagone 41">
                <a:extLst>
                  <a:ext uri="{FF2B5EF4-FFF2-40B4-BE49-F238E27FC236}">
                    <a16:creationId xmlns:a16="http://schemas.microsoft.com/office/drawing/2014/main" id="{65019FD4-B490-42CB-ACAC-A9D92AC57162}"/>
                  </a:ext>
                </a:extLst>
              </p:cNvPr>
              <p:cNvSpPr/>
              <p:nvPr/>
            </p:nvSpPr>
            <p:spPr>
              <a:xfrm rot="418711">
                <a:off x="9474217" y="1174690"/>
                <a:ext cx="1359389" cy="1189194"/>
              </a:xfrm>
              <a:prstGeom prst="hexagon">
                <a:avLst/>
              </a:prstGeom>
              <a:solidFill>
                <a:schemeClr val="accent6">
                  <a:lumMod val="75000"/>
                </a:schemeClr>
              </a:solidFill>
              <a:ln w="76200" cap="flat" cmpd="sng" algn="ctr">
                <a:noFill/>
                <a:prstDash val="solid"/>
                <a:miter lim="800000"/>
              </a:ln>
              <a:effectLst>
                <a:outerShdw dist="2540000" sx="1000" sy="1000" algn="ctr">
                  <a:schemeClr val="accent6">
                    <a:lumMod val="60000"/>
                    <a:lumOff val="40000"/>
                    <a:alpha val="16000"/>
                  </a:schemeClr>
                </a:outerShdw>
              </a:effectLst>
              <a:scene3d>
                <a:camera prst="perspectiveFront" fov="2700000">
                  <a:rot lat="20270650" lon="561568" rev="20134259"/>
                </a:camera>
                <a:lightRig rig="soft" dir="t">
                  <a:rot lat="0" lon="0" rev="16800000"/>
                </a:lightRig>
              </a:scene3d>
              <a:sp3d extrusionH="76200" contourW="12700" prstMaterial="translucentPowder">
                <a:bevelT w="158750" h="273050" prst="softRound"/>
                <a:bevelB w="787400" h="63500"/>
                <a:extrusionClr>
                  <a:schemeClr val="accent6">
                    <a:lumMod val="20000"/>
                    <a:lumOff val="80000"/>
                  </a:schemeClr>
                </a:extrusionClr>
                <a:contourClr>
                  <a:schemeClr val="accent6">
                    <a:lumMod val="60000"/>
                    <a:lumOff val="40000"/>
                  </a:schemeClr>
                </a:contourClr>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1" name="Image 50">
                <a:extLst>
                  <a:ext uri="{FF2B5EF4-FFF2-40B4-BE49-F238E27FC236}">
                    <a16:creationId xmlns:a16="http://schemas.microsoft.com/office/drawing/2014/main" id="{FD51D58D-F11D-4932-825B-B6C96AB0F91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893405">
                <a:off x="9618885" y="1376879"/>
                <a:ext cx="1103122" cy="899867"/>
              </a:xfrm>
              <a:prstGeom prst="rect">
                <a:avLst/>
              </a:prstGeom>
            </p:spPr>
          </p:pic>
        </p:grpSp>
        <p:pic>
          <p:nvPicPr>
            <p:cNvPr id="50" name="Image 49">
              <a:extLst>
                <a:ext uri="{FF2B5EF4-FFF2-40B4-BE49-F238E27FC236}">
                  <a16:creationId xmlns:a16="http://schemas.microsoft.com/office/drawing/2014/main" id="{AF2000BE-98F3-447B-AC2C-91532931127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8332571">
              <a:off x="9840727" y="1413165"/>
              <a:ext cx="227566" cy="216519"/>
            </a:xfrm>
            <a:prstGeom prst="rect">
              <a:avLst/>
            </a:prstGeom>
          </p:spPr>
        </p:pic>
        <p:pic>
          <p:nvPicPr>
            <p:cNvPr id="49" name="Image 48">
              <a:extLst>
                <a:ext uri="{FF2B5EF4-FFF2-40B4-BE49-F238E27FC236}">
                  <a16:creationId xmlns:a16="http://schemas.microsoft.com/office/drawing/2014/main" id="{07D49B8A-23A0-4098-960F-AA59C623E2E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6021375">
              <a:off x="9632261" y="1716619"/>
              <a:ext cx="180776" cy="172000"/>
            </a:xfrm>
            <a:prstGeom prst="rect">
              <a:avLst/>
            </a:prstGeom>
          </p:spPr>
        </p:pic>
        <p:pic>
          <p:nvPicPr>
            <p:cNvPr id="9" name="Image 8">
              <a:extLst>
                <a:ext uri="{FF2B5EF4-FFF2-40B4-BE49-F238E27FC236}">
                  <a16:creationId xmlns:a16="http://schemas.microsoft.com/office/drawing/2014/main" id="{99FB4A17-3664-4C22-8F3D-3315FC97AF0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398425">
              <a:off x="10328266" y="1656426"/>
              <a:ext cx="247923" cy="190659"/>
            </a:xfrm>
            <a:prstGeom prst="rect">
              <a:avLst/>
            </a:prstGeom>
          </p:spPr>
        </p:pic>
        <p:pic>
          <p:nvPicPr>
            <p:cNvPr id="53" name="Image 52">
              <a:extLst>
                <a:ext uri="{FF2B5EF4-FFF2-40B4-BE49-F238E27FC236}">
                  <a16:creationId xmlns:a16="http://schemas.microsoft.com/office/drawing/2014/main" id="{15374EDC-9B48-47A9-BC60-B327D0DF69A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8332571">
              <a:off x="10202445" y="1478142"/>
              <a:ext cx="141748" cy="134867"/>
            </a:xfrm>
            <a:prstGeom prst="rect">
              <a:avLst/>
            </a:prstGeom>
          </p:spPr>
        </p:pic>
      </p:grpSp>
      <p:sp>
        <p:nvSpPr>
          <p:cNvPr id="55" name="Hexagone 54">
            <a:extLst>
              <a:ext uri="{FF2B5EF4-FFF2-40B4-BE49-F238E27FC236}">
                <a16:creationId xmlns:a16="http://schemas.microsoft.com/office/drawing/2014/main" id="{55D4D405-0ED5-4E3E-981B-BA714DEFC545}"/>
              </a:ext>
            </a:extLst>
          </p:cNvPr>
          <p:cNvSpPr/>
          <p:nvPr/>
        </p:nvSpPr>
        <p:spPr>
          <a:xfrm rot="6335900">
            <a:off x="1650864" y="1915933"/>
            <a:ext cx="2971935" cy="2705978"/>
          </a:xfrm>
          <a:prstGeom prst="hexagon">
            <a:avLst/>
          </a:prstGeom>
          <a:solidFill>
            <a:schemeClr val="accent6">
              <a:lumMod val="75000"/>
            </a:schemeClr>
          </a:solidFill>
          <a:ln w="76200" cap="flat" cmpd="sng" algn="ctr">
            <a:noFill/>
            <a:prstDash val="solid"/>
            <a:miter lim="800000"/>
          </a:ln>
          <a:effectLst>
            <a:outerShdw dist="2540000" sx="1000" sy="1000" algn="ctr">
              <a:schemeClr val="accent6">
                <a:lumMod val="60000"/>
                <a:lumOff val="40000"/>
                <a:alpha val="16000"/>
              </a:schemeClr>
            </a:outerShdw>
          </a:effectLst>
          <a:scene3d>
            <a:camera prst="perspectiveFront" fov="2700000">
              <a:rot lat="20270650" lon="561568" rev="20134259"/>
            </a:camera>
            <a:lightRig rig="soft" dir="t">
              <a:rot lat="0" lon="0" rev="16800000"/>
            </a:lightRig>
          </a:scene3d>
          <a:sp3d extrusionH="76200" contourW="12700" prstMaterial="translucentPowder">
            <a:bevelT w="158750" h="273050" prst="softRound"/>
            <a:bevelB w="787400" h="63500"/>
            <a:extrusionClr>
              <a:schemeClr val="accent6">
                <a:lumMod val="20000"/>
                <a:lumOff val="80000"/>
              </a:schemeClr>
            </a:extrusionClr>
            <a:contourClr>
              <a:schemeClr val="accent6">
                <a:lumMod val="60000"/>
                <a:lumOff val="40000"/>
              </a:schemeClr>
            </a:contourClr>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7" name="Rectangle 1026">
            <a:extLst>
              <a:ext uri="{FF2B5EF4-FFF2-40B4-BE49-F238E27FC236}">
                <a16:creationId xmlns:a16="http://schemas.microsoft.com/office/drawing/2014/main" id="{4EBFFD1B-ED98-4890-9610-2C57B480D329}"/>
              </a:ext>
            </a:extLst>
          </p:cNvPr>
          <p:cNvSpPr/>
          <p:nvPr/>
        </p:nvSpPr>
        <p:spPr>
          <a:xfrm>
            <a:off x="2307751" y="2009315"/>
            <a:ext cx="1292341" cy="92333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5400" b="1" cap="none" spc="0" dirty="0">
                <a:ln/>
                <a:solidFill>
                  <a:schemeClr val="accent4"/>
                </a:solidFill>
                <a:effectLst/>
              </a:rPr>
              <a:t>CoP</a:t>
            </a:r>
          </a:p>
        </p:txBody>
      </p:sp>
      <p:grpSp>
        <p:nvGrpSpPr>
          <p:cNvPr id="80" name="Groupe 79">
            <a:extLst>
              <a:ext uri="{FF2B5EF4-FFF2-40B4-BE49-F238E27FC236}">
                <a16:creationId xmlns:a16="http://schemas.microsoft.com/office/drawing/2014/main" id="{EC94FBFE-FD27-4ED5-B357-665B365E8836}"/>
              </a:ext>
            </a:extLst>
          </p:cNvPr>
          <p:cNvGrpSpPr/>
          <p:nvPr/>
        </p:nvGrpSpPr>
        <p:grpSpPr>
          <a:xfrm>
            <a:off x="6748831" y="1379231"/>
            <a:ext cx="1359389" cy="1189194"/>
            <a:chOff x="9474216" y="1174690"/>
            <a:chExt cx="1359389" cy="1189194"/>
          </a:xfrm>
        </p:grpSpPr>
        <p:grpSp>
          <p:nvGrpSpPr>
            <p:cNvPr id="81" name="Groupe 80">
              <a:extLst>
                <a:ext uri="{FF2B5EF4-FFF2-40B4-BE49-F238E27FC236}">
                  <a16:creationId xmlns:a16="http://schemas.microsoft.com/office/drawing/2014/main" id="{28332D94-EF78-4A60-8FD1-3D3D172E4612}"/>
                </a:ext>
              </a:extLst>
            </p:cNvPr>
            <p:cNvGrpSpPr/>
            <p:nvPr/>
          </p:nvGrpSpPr>
          <p:grpSpPr>
            <a:xfrm rot="1524133">
              <a:off x="9474216" y="1174690"/>
              <a:ext cx="1359389" cy="1189194"/>
              <a:chOff x="9474217" y="1174690"/>
              <a:chExt cx="1359389" cy="1189194"/>
            </a:xfrm>
          </p:grpSpPr>
          <p:sp>
            <p:nvSpPr>
              <p:cNvPr id="86" name="Hexagone 85">
                <a:extLst>
                  <a:ext uri="{FF2B5EF4-FFF2-40B4-BE49-F238E27FC236}">
                    <a16:creationId xmlns:a16="http://schemas.microsoft.com/office/drawing/2014/main" id="{9A338836-76CC-403E-A89B-6370B58D2EA8}"/>
                  </a:ext>
                </a:extLst>
              </p:cNvPr>
              <p:cNvSpPr/>
              <p:nvPr/>
            </p:nvSpPr>
            <p:spPr>
              <a:xfrm rot="418711">
                <a:off x="9474217" y="1174690"/>
                <a:ext cx="1359389" cy="1189194"/>
              </a:xfrm>
              <a:prstGeom prst="hexagon">
                <a:avLst/>
              </a:prstGeom>
              <a:solidFill>
                <a:schemeClr val="accent6">
                  <a:lumMod val="75000"/>
                </a:schemeClr>
              </a:solidFill>
              <a:ln w="76200" cap="flat" cmpd="sng" algn="ctr">
                <a:noFill/>
                <a:prstDash val="solid"/>
                <a:miter lim="800000"/>
              </a:ln>
              <a:effectLst>
                <a:outerShdw dist="2540000" sx="1000" sy="1000" algn="ctr">
                  <a:schemeClr val="accent6">
                    <a:lumMod val="60000"/>
                    <a:lumOff val="40000"/>
                    <a:alpha val="16000"/>
                  </a:schemeClr>
                </a:outerShdw>
              </a:effectLst>
              <a:scene3d>
                <a:camera prst="perspectiveFront" fov="2700000">
                  <a:rot lat="20270650" lon="561568" rev="20134259"/>
                </a:camera>
                <a:lightRig rig="soft" dir="t">
                  <a:rot lat="0" lon="0" rev="16800000"/>
                </a:lightRig>
              </a:scene3d>
              <a:sp3d extrusionH="76200" contourW="12700" prstMaterial="translucentPowder">
                <a:bevelT w="158750" h="273050" prst="softRound"/>
                <a:bevelB w="787400" h="63500"/>
                <a:extrusionClr>
                  <a:schemeClr val="accent6">
                    <a:lumMod val="20000"/>
                    <a:lumOff val="80000"/>
                  </a:schemeClr>
                </a:extrusionClr>
                <a:contourClr>
                  <a:schemeClr val="accent6">
                    <a:lumMod val="60000"/>
                    <a:lumOff val="40000"/>
                  </a:schemeClr>
                </a:contourClr>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7" name="Image 86">
                <a:extLst>
                  <a:ext uri="{FF2B5EF4-FFF2-40B4-BE49-F238E27FC236}">
                    <a16:creationId xmlns:a16="http://schemas.microsoft.com/office/drawing/2014/main" id="{636432A3-4715-4F3B-9BD6-8F93DA5AAED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893405">
                <a:off x="9618886" y="1376879"/>
                <a:ext cx="1103122" cy="899867"/>
              </a:xfrm>
              <a:prstGeom prst="rect">
                <a:avLst/>
              </a:prstGeom>
            </p:spPr>
          </p:pic>
        </p:grpSp>
        <p:pic>
          <p:nvPicPr>
            <p:cNvPr id="82" name="Image 81">
              <a:extLst>
                <a:ext uri="{FF2B5EF4-FFF2-40B4-BE49-F238E27FC236}">
                  <a16:creationId xmlns:a16="http://schemas.microsoft.com/office/drawing/2014/main" id="{1A0E6C61-1424-4FC7-8149-5E8451EB0D2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52670">
              <a:off x="10259398" y="2101275"/>
              <a:ext cx="227566" cy="216519"/>
            </a:xfrm>
            <a:prstGeom prst="rect">
              <a:avLst/>
            </a:prstGeom>
          </p:spPr>
        </p:pic>
        <p:pic>
          <p:nvPicPr>
            <p:cNvPr id="83" name="Image 82">
              <a:extLst>
                <a:ext uri="{FF2B5EF4-FFF2-40B4-BE49-F238E27FC236}">
                  <a16:creationId xmlns:a16="http://schemas.microsoft.com/office/drawing/2014/main" id="{23F813FF-62D5-4775-97D1-6AAD539BB55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6021375">
              <a:off x="9969292" y="2086730"/>
              <a:ext cx="180776" cy="172000"/>
            </a:xfrm>
            <a:prstGeom prst="rect">
              <a:avLst/>
            </a:prstGeom>
          </p:spPr>
        </p:pic>
        <p:pic>
          <p:nvPicPr>
            <p:cNvPr id="84" name="Image 83">
              <a:extLst>
                <a:ext uri="{FF2B5EF4-FFF2-40B4-BE49-F238E27FC236}">
                  <a16:creationId xmlns:a16="http://schemas.microsoft.com/office/drawing/2014/main" id="{15670D0F-BC02-41AC-BAB8-FB7CAEE7F88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8143879">
              <a:off x="9774878" y="1835161"/>
              <a:ext cx="247923" cy="190659"/>
            </a:xfrm>
            <a:prstGeom prst="rect">
              <a:avLst/>
            </a:prstGeom>
          </p:spPr>
        </p:pic>
        <p:pic>
          <p:nvPicPr>
            <p:cNvPr id="85" name="Image 84">
              <a:extLst>
                <a:ext uri="{FF2B5EF4-FFF2-40B4-BE49-F238E27FC236}">
                  <a16:creationId xmlns:a16="http://schemas.microsoft.com/office/drawing/2014/main" id="{DC7BE1A3-AEDB-4BFF-9C83-C4C0E80665C6}"/>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8332571">
              <a:off x="10370253" y="1876691"/>
              <a:ext cx="141748" cy="134867"/>
            </a:xfrm>
            <a:prstGeom prst="rect">
              <a:avLst/>
            </a:prstGeom>
          </p:spPr>
        </p:pic>
      </p:grpSp>
      <p:pic>
        <p:nvPicPr>
          <p:cNvPr id="3" name="Image 2">
            <a:extLst>
              <a:ext uri="{FF2B5EF4-FFF2-40B4-BE49-F238E27FC236}">
                <a16:creationId xmlns:a16="http://schemas.microsoft.com/office/drawing/2014/main" id="{A2958A7D-CD46-4C79-ADCF-DA90D5FFBC5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64832" y="2745454"/>
            <a:ext cx="1492859" cy="1625887"/>
          </a:xfrm>
          <a:prstGeom prst="rect">
            <a:avLst/>
          </a:prstGeom>
          <a:effectLst>
            <a:outerShdw blurRad="50800" dist="38100" dir="5400000" algn="t" rotWithShape="0">
              <a:prstClr val="black">
                <a:alpha val="40000"/>
              </a:prstClr>
            </a:outerShdw>
          </a:effectLst>
        </p:spPr>
      </p:pic>
      <p:pic>
        <p:nvPicPr>
          <p:cNvPr id="16" name="Image 15">
            <a:extLst>
              <a:ext uri="{FF2B5EF4-FFF2-40B4-BE49-F238E27FC236}">
                <a16:creationId xmlns:a16="http://schemas.microsoft.com/office/drawing/2014/main" id="{57D8CFCF-FA0D-4D6D-8CAE-18783F0D00A7}"/>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07194" y="3444417"/>
            <a:ext cx="994792" cy="820447"/>
          </a:xfrm>
          <a:prstGeom prst="rect">
            <a:avLst/>
          </a:prstGeom>
        </p:spPr>
      </p:pic>
      <p:pic>
        <p:nvPicPr>
          <p:cNvPr id="29" name="Image 28">
            <a:extLst>
              <a:ext uri="{FF2B5EF4-FFF2-40B4-BE49-F238E27FC236}">
                <a16:creationId xmlns:a16="http://schemas.microsoft.com/office/drawing/2014/main" id="{A1EE6B69-36AD-4F7B-980D-7D64A917E6FA}"/>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31132" y="4628986"/>
            <a:ext cx="879614" cy="925910"/>
          </a:xfrm>
          <a:prstGeom prst="rect">
            <a:avLst/>
          </a:prstGeom>
        </p:spPr>
      </p:pic>
      <p:pic>
        <p:nvPicPr>
          <p:cNvPr id="32" name="Image 31">
            <a:extLst>
              <a:ext uri="{FF2B5EF4-FFF2-40B4-BE49-F238E27FC236}">
                <a16:creationId xmlns:a16="http://schemas.microsoft.com/office/drawing/2014/main" id="{E979103C-E68D-49AF-94B4-A73F64126395}"/>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472792">
            <a:off x="4161127" y="4750516"/>
            <a:ext cx="1144997" cy="857642"/>
          </a:xfrm>
          <a:prstGeom prst="rect">
            <a:avLst/>
          </a:prstGeom>
        </p:spPr>
      </p:pic>
      <p:sp>
        <p:nvSpPr>
          <p:cNvPr id="2" name="ZoneTexte 1">
            <a:extLst>
              <a:ext uri="{FF2B5EF4-FFF2-40B4-BE49-F238E27FC236}">
                <a16:creationId xmlns:a16="http://schemas.microsoft.com/office/drawing/2014/main" id="{72432027-754F-4195-9DAE-BED2A1723A36}"/>
              </a:ext>
            </a:extLst>
          </p:cNvPr>
          <p:cNvSpPr txBox="1"/>
          <p:nvPr/>
        </p:nvSpPr>
        <p:spPr>
          <a:xfrm>
            <a:off x="263121" y="501142"/>
            <a:ext cx="3363012" cy="1200329"/>
          </a:xfrm>
          <a:prstGeom prst="rect">
            <a:avLst/>
          </a:prstGeom>
          <a:noFill/>
        </p:spPr>
        <p:txBody>
          <a:bodyPr wrap="square" rtlCol="0">
            <a:spAutoFit/>
          </a:bodyPr>
          <a:lstStyle/>
          <a:p>
            <a:r>
              <a:rPr lang="fr-FR" sz="2400" dirty="0"/>
              <a:t>De l’expertise à la ressource: Le modèle de la ruche.</a:t>
            </a:r>
          </a:p>
        </p:txBody>
      </p:sp>
    </p:spTree>
    <p:extLst>
      <p:ext uri="{BB962C8B-B14F-4D97-AF65-F5344CB8AC3E}">
        <p14:creationId xmlns:p14="http://schemas.microsoft.com/office/powerpoint/2010/main" val="582236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5F01E83-4DA7-40A3-AB93-DD32A7CBF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57121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a:extLst>
              <a:ext uri="{FF2B5EF4-FFF2-40B4-BE49-F238E27FC236}">
                <a16:creationId xmlns:a16="http://schemas.microsoft.com/office/drawing/2014/main" id="{627427C5-B727-4E2C-B666-63459C82C3A8}"/>
              </a:ext>
            </a:extLst>
          </p:cNvPr>
          <p:cNvGraphicFramePr/>
          <p:nvPr>
            <p:extLst>
              <p:ext uri="{D42A27DB-BD31-4B8C-83A1-F6EECF244321}">
                <p14:modId xmlns:p14="http://schemas.microsoft.com/office/powerpoint/2010/main" val="3628075243"/>
              </p:ext>
            </p:extLst>
          </p:nvPr>
        </p:nvGraphicFramePr>
        <p:xfrm>
          <a:off x="-119707" y="1777736"/>
          <a:ext cx="6215707" cy="4418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me 4">
            <a:extLst>
              <a:ext uri="{FF2B5EF4-FFF2-40B4-BE49-F238E27FC236}">
                <a16:creationId xmlns:a16="http://schemas.microsoft.com/office/drawing/2014/main" id="{8A74D2DE-B465-44A1-A30D-B57C7E3C5672}"/>
              </a:ext>
            </a:extLst>
          </p:cNvPr>
          <p:cNvGraphicFramePr/>
          <p:nvPr>
            <p:extLst>
              <p:ext uri="{D42A27DB-BD31-4B8C-83A1-F6EECF244321}">
                <p14:modId xmlns:p14="http://schemas.microsoft.com/office/powerpoint/2010/main" val="1435140059"/>
              </p:ext>
            </p:extLst>
          </p:nvPr>
        </p:nvGraphicFramePr>
        <p:xfrm>
          <a:off x="5354564" y="1777735"/>
          <a:ext cx="6215707" cy="44181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ZoneTexte 1">
            <a:extLst>
              <a:ext uri="{FF2B5EF4-FFF2-40B4-BE49-F238E27FC236}">
                <a16:creationId xmlns:a16="http://schemas.microsoft.com/office/drawing/2014/main" id="{6A6B4693-8A7A-47B3-88DF-AF7D658D6C5C}"/>
              </a:ext>
            </a:extLst>
          </p:cNvPr>
          <p:cNvSpPr txBox="1"/>
          <p:nvPr/>
        </p:nvSpPr>
        <p:spPr>
          <a:xfrm>
            <a:off x="817512" y="377415"/>
            <a:ext cx="5481372" cy="646331"/>
          </a:xfrm>
          <a:prstGeom prst="rect">
            <a:avLst/>
          </a:prstGeom>
          <a:noFill/>
        </p:spPr>
        <p:txBody>
          <a:bodyPr wrap="none" rtlCol="0">
            <a:spAutoFit/>
          </a:bodyPr>
          <a:lstStyle/>
          <a:p>
            <a:r>
              <a:rPr lang="fr-FR" sz="3600" dirty="0"/>
              <a:t>Les</a:t>
            </a:r>
            <a:r>
              <a:rPr lang="fr-FR" dirty="0"/>
              <a:t> </a:t>
            </a:r>
            <a:r>
              <a:rPr lang="fr-FR" sz="3600" dirty="0"/>
              <a:t>thématiques</a:t>
            </a:r>
            <a:r>
              <a:rPr lang="fr-FR" dirty="0"/>
              <a:t> </a:t>
            </a:r>
            <a:r>
              <a:rPr lang="fr-FR" sz="3600" dirty="0"/>
              <a:t>émergentes</a:t>
            </a:r>
          </a:p>
        </p:txBody>
      </p:sp>
      <p:sp>
        <p:nvSpPr>
          <p:cNvPr id="3" name="Ellipse 2">
            <a:extLst>
              <a:ext uri="{FF2B5EF4-FFF2-40B4-BE49-F238E27FC236}">
                <a16:creationId xmlns:a16="http://schemas.microsoft.com/office/drawing/2014/main" id="{1AB63AD8-DC80-4542-8FD6-9A82A1EEDCC7}"/>
              </a:ext>
            </a:extLst>
          </p:cNvPr>
          <p:cNvSpPr/>
          <p:nvPr/>
        </p:nvSpPr>
        <p:spPr>
          <a:xfrm>
            <a:off x="4106008" y="2347546"/>
            <a:ext cx="1143049" cy="58029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93567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Le navire de papier jaune en tête parmi les navires blancs">
            <a:extLst>
              <a:ext uri="{FF2B5EF4-FFF2-40B4-BE49-F238E27FC236}">
                <a16:creationId xmlns:a16="http://schemas.microsoft.com/office/drawing/2014/main" id="{BA0965E3-7AB9-74A5-684D-73FEA7A5E753}"/>
              </a:ext>
            </a:extLst>
          </p:cNvPr>
          <p:cNvPicPr>
            <a:picLocks noChangeAspect="1"/>
          </p:cNvPicPr>
          <p:nvPr/>
        </p:nvPicPr>
        <p:blipFill rotWithShape="1">
          <a:blip r:embed="rId2"/>
          <a:srcRect l="15628" r="-1" b="-1"/>
          <a:stretch/>
        </p:blipFill>
        <p:spPr>
          <a:xfrm>
            <a:off x="3807068" y="0"/>
            <a:ext cx="8384931" cy="6858000"/>
          </a:xfrm>
          <a:prstGeom prst="rect">
            <a:avLst/>
          </a:prstGeom>
        </p:spPr>
      </p:pic>
      <p:sp>
        <p:nvSpPr>
          <p:cNvPr id="26" name="Rectangle 2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31F31FBB-F4C4-4DDF-A278-B95629AED284}"/>
              </a:ext>
            </a:extLst>
          </p:cNvPr>
          <p:cNvSpPr>
            <a:spLocks noGrp="1"/>
          </p:cNvSpPr>
          <p:nvPr>
            <p:ph type="title"/>
          </p:nvPr>
        </p:nvSpPr>
        <p:spPr>
          <a:xfrm>
            <a:off x="839798" y="997150"/>
            <a:ext cx="10512404" cy="801042"/>
          </a:xfrm>
        </p:spPr>
        <p:txBody>
          <a:bodyPr vert="horz" lIns="91440" tIns="45720" rIns="91440" bIns="45720" rtlCol="0" anchor="b">
            <a:normAutofit/>
          </a:bodyPr>
          <a:lstStyle/>
          <a:p>
            <a:r>
              <a:rPr lang="en-US" sz="3600" b="1" dirty="0" err="1"/>
              <a:t>Leur</a:t>
            </a:r>
            <a:r>
              <a:rPr lang="en-US" sz="3600" b="1" dirty="0"/>
              <a:t> experience de la COP </a:t>
            </a:r>
            <a:r>
              <a:rPr lang="en-US" sz="3600" b="1" dirty="0" err="1"/>
              <a:t>Occitanie</a:t>
            </a:r>
            <a:r>
              <a:rPr lang="en-US" sz="3600" b="1" dirty="0"/>
              <a:t> ?</a:t>
            </a:r>
          </a:p>
        </p:txBody>
      </p:sp>
      <p:sp>
        <p:nvSpPr>
          <p:cNvPr id="28" name="Rectangle 2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982CB12C-EB1F-485E-8B8D-EB63B5574E11}"/>
              </a:ext>
            </a:extLst>
          </p:cNvPr>
          <p:cNvSpPr txBox="1"/>
          <p:nvPr/>
        </p:nvSpPr>
        <p:spPr>
          <a:xfrm>
            <a:off x="1185117" y="2644935"/>
            <a:ext cx="6097464" cy="1384995"/>
          </a:xfrm>
          <a:prstGeom prst="rect">
            <a:avLst/>
          </a:prstGeom>
          <a:noFill/>
        </p:spPr>
        <p:txBody>
          <a:bodyPr wrap="square">
            <a:spAutoFit/>
          </a:bodyPr>
          <a:lstStyle/>
          <a:p>
            <a:pPr marL="285750" indent="-285750">
              <a:buFont typeface="Arial" panose="020B0604020202020204" pitchFamily="34" charset="0"/>
              <a:buChar char="•"/>
            </a:pPr>
            <a:r>
              <a:rPr lang="en-US" sz="2800" dirty="0">
                <a:latin typeface="+mj-lt"/>
              </a:rPr>
              <a:t>EAM Les </a:t>
            </a:r>
            <a:r>
              <a:rPr lang="en-US" sz="2800" dirty="0" err="1">
                <a:latin typeface="+mj-lt"/>
              </a:rPr>
              <a:t>Alizés</a:t>
            </a:r>
            <a:endParaRPr lang="en-US" sz="2800" dirty="0">
              <a:latin typeface="+mj-lt"/>
            </a:endParaRPr>
          </a:p>
          <a:p>
            <a:endParaRPr lang="en-US" sz="2800" dirty="0">
              <a:latin typeface="+mj-lt"/>
            </a:endParaRPr>
          </a:p>
          <a:p>
            <a:pPr marL="285750" indent="-285750">
              <a:buFont typeface="Arial" panose="020B0604020202020204" pitchFamily="34" charset="0"/>
              <a:buChar char="•"/>
            </a:pPr>
            <a:r>
              <a:rPr lang="en-US" sz="2800" dirty="0">
                <a:latin typeface="+mj-lt"/>
              </a:rPr>
              <a:t>IME des </a:t>
            </a:r>
            <a:r>
              <a:rPr lang="en-US" sz="2800" dirty="0" err="1">
                <a:latin typeface="+mj-lt"/>
              </a:rPr>
              <a:t>Hirondelles</a:t>
            </a:r>
            <a:endParaRPr lang="fr-FR" sz="2800" dirty="0">
              <a:latin typeface="+mj-lt"/>
            </a:endParaRPr>
          </a:p>
        </p:txBody>
      </p:sp>
    </p:spTree>
    <p:extLst>
      <p:ext uri="{BB962C8B-B14F-4D97-AF65-F5344CB8AC3E}">
        <p14:creationId xmlns:p14="http://schemas.microsoft.com/office/powerpoint/2010/main" val="1748230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rgbClr val="9C98C0"/>
            </a:gs>
            <a:gs pos="83000">
              <a:srgbClr val="9C98C0"/>
            </a:gs>
            <a:gs pos="100000">
              <a:srgbClr val="E6E3EF"/>
            </a:gs>
          </a:gsLst>
          <a:lin ang="5400000" scaled="1"/>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31F31FBB-F4C4-4DDF-A278-B95629AED284}"/>
              </a:ext>
            </a:extLst>
          </p:cNvPr>
          <p:cNvSpPr>
            <a:spLocks noGrp="1"/>
          </p:cNvSpPr>
          <p:nvPr>
            <p:ph type="title"/>
          </p:nvPr>
        </p:nvSpPr>
        <p:spPr>
          <a:xfrm>
            <a:off x="586410" y="365125"/>
            <a:ext cx="10767390" cy="997510"/>
          </a:xfrm>
        </p:spPr>
        <p:txBody>
          <a:bodyPr>
            <a:noAutofit/>
          </a:bodyPr>
          <a:lstStyle/>
          <a:p>
            <a:r>
              <a:rPr lang="fr-FR" sz="3600" dirty="0"/>
              <a:t>Echanger de la ressource et pourquoi pas en créer sur la Gestion ou prévention des risques liés aux épilepsies?</a:t>
            </a:r>
          </a:p>
        </p:txBody>
      </p:sp>
      <p:sp>
        <p:nvSpPr>
          <p:cNvPr id="13" name="Content Placeholder 12">
            <a:extLst>
              <a:ext uri="{FF2B5EF4-FFF2-40B4-BE49-F238E27FC236}">
                <a16:creationId xmlns:a16="http://schemas.microsoft.com/office/drawing/2014/main" id="{1C32C7D9-2EB3-9571-7D67-4D348118D123}"/>
              </a:ext>
            </a:extLst>
          </p:cNvPr>
          <p:cNvSpPr>
            <a:spLocks noGrp="1"/>
          </p:cNvSpPr>
          <p:nvPr>
            <p:ph idx="1"/>
          </p:nvPr>
        </p:nvSpPr>
        <p:spPr>
          <a:xfrm>
            <a:off x="970085" y="2120814"/>
            <a:ext cx="9607061" cy="3840371"/>
          </a:xfrm>
        </p:spPr>
        <p:txBody>
          <a:bodyPr>
            <a:noAutofit/>
          </a:bodyPr>
          <a:lstStyle/>
          <a:p>
            <a:r>
              <a:rPr lang="en-US" sz="1600" dirty="0" err="1"/>
              <a:t>Volonté</a:t>
            </a:r>
            <a:r>
              <a:rPr lang="en-US" sz="1600" dirty="0"/>
              <a:t> de </a:t>
            </a:r>
            <a:r>
              <a:rPr lang="en-US" sz="1600" dirty="0" err="1"/>
              <a:t>participer</a:t>
            </a:r>
            <a:r>
              <a:rPr lang="en-US" sz="1600" dirty="0"/>
              <a:t> à un </a:t>
            </a:r>
            <a:r>
              <a:rPr lang="en-US" sz="1600" b="1" dirty="0"/>
              <a:t>travail en </a:t>
            </a:r>
            <a:r>
              <a:rPr lang="en-US" sz="1600" b="1" dirty="0" err="1"/>
              <a:t>commun</a:t>
            </a:r>
            <a:r>
              <a:rPr lang="en-US" sz="1600" b="1" dirty="0"/>
              <a:t>.</a:t>
            </a:r>
          </a:p>
          <a:p>
            <a:pPr marL="0" indent="0">
              <a:buNone/>
            </a:pPr>
            <a:endParaRPr lang="en-US" sz="1000" b="1" dirty="0"/>
          </a:p>
          <a:p>
            <a:r>
              <a:rPr lang="en-US" sz="1600" b="1" dirty="0"/>
              <a:t>Prendre le temps </a:t>
            </a:r>
            <a:r>
              <a:rPr lang="en-US" sz="1600" dirty="0"/>
              <a:t>de se poser les questions </a:t>
            </a:r>
            <a:r>
              <a:rPr lang="en-US" sz="1600" dirty="0" err="1"/>
              <a:t>concernant</a:t>
            </a:r>
            <a:r>
              <a:rPr lang="en-US" sz="1600" dirty="0"/>
              <a:t> </a:t>
            </a:r>
            <a:r>
              <a:rPr lang="en-US" sz="1600" dirty="0" err="1"/>
              <a:t>l’épilepsie</a:t>
            </a:r>
            <a:r>
              <a:rPr lang="en-US" sz="1600" dirty="0"/>
              <a:t> a </a:t>
            </a:r>
            <a:r>
              <a:rPr lang="en-US" sz="1600" dirty="0" err="1"/>
              <a:t>permis</a:t>
            </a:r>
            <a:r>
              <a:rPr lang="en-US" sz="1600" dirty="0"/>
              <a:t> un travail </a:t>
            </a:r>
            <a:r>
              <a:rPr lang="en-US" sz="1600" dirty="0" err="1"/>
              <a:t>d’accompagnement</a:t>
            </a:r>
            <a:r>
              <a:rPr lang="en-US" sz="1600" dirty="0"/>
              <a:t> </a:t>
            </a:r>
            <a:r>
              <a:rPr lang="en-US" sz="1600" b="1" dirty="0"/>
              <a:t>plus serein. Diffuser le savoir</a:t>
            </a:r>
          </a:p>
          <a:p>
            <a:pPr marL="0" indent="0">
              <a:buNone/>
            </a:pPr>
            <a:endParaRPr lang="en-US" sz="1000" b="1" dirty="0"/>
          </a:p>
          <a:p>
            <a:r>
              <a:rPr lang="en-US" sz="1600" b="1" dirty="0"/>
              <a:t>Les axes de travail à developer: </a:t>
            </a:r>
            <a:r>
              <a:rPr lang="en-US" sz="1600" dirty="0" err="1"/>
              <a:t>retravailler</a:t>
            </a:r>
            <a:r>
              <a:rPr lang="en-US" sz="1600" dirty="0"/>
              <a:t> la fiche de </a:t>
            </a:r>
            <a:r>
              <a:rPr lang="en-US" sz="1600" dirty="0" err="1"/>
              <a:t>relevé</a:t>
            </a:r>
            <a:r>
              <a:rPr lang="en-US" sz="1600" dirty="0"/>
              <a:t> de crises. </a:t>
            </a:r>
          </a:p>
          <a:p>
            <a:pPr marL="0" indent="0">
              <a:buNone/>
            </a:pPr>
            <a:endParaRPr lang="en-US" sz="1000" dirty="0"/>
          </a:p>
          <a:p>
            <a:r>
              <a:rPr lang="en-US" sz="1600" dirty="0" err="1"/>
              <a:t>Initier</a:t>
            </a:r>
            <a:r>
              <a:rPr lang="en-US" sz="1600" dirty="0"/>
              <a:t> un </a:t>
            </a:r>
            <a:r>
              <a:rPr lang="en-US" sz="1600" b="1" dirty="0"/>
              <a:t>travail avec les </a:t>
            </a:r>
            <a:r>
              <a:rPr lang="en-US" sz="1600" b="1" dirty="0" err="1"/>
              <a:t>familles</a:t>
            </a:r>
            <a:r>
              <a:rPr lang="en-US" sz="1600" b="1" dirty="0"/>
              <a:t>.</a:t>
            </a:r>
          </a:p>
          <a:p>
            <a:pPr marL="0" indent="0">
              <a:buNone/>
            </a:pPr>
            <a:endParaRPr lang="en-US" sz="1000" dirty="0"/>
          </a:p>
          <a:p>
            <a:r>
              <a:rPr lang="en-US" sz="1600" dirty="0"/>
              <a:t>La vie ordinaire: </a:t>
            </a:r>
            <a:r>
              <a:rPr lang="en-US" sz="1600" b="1" dirty="0" err="1"/>
              <a:t>accès</a:t>
            </a:r>
            <a:r>
              <a:rPr lang="en-US" sz="1600" b="1" dirty="0"/>
              <a:t> aux sports, aux </a:t>
            </a:r>
            <a:r>
              <a:rPr lang="en-US" sz="1600" b="1" dirty="0" err="1"/>
              <a:t>loisirs</a:t>
            </a:r>
            <a:r>
              <a:rPr lang="en-US" sz="1600" dirty="0"/>
              <a:t>.</a:t>
            </a:r>
          </a:p>
          <a:p>
            <a:pPr marL="0" indent="0">
              <a:buNone/>
            </a:pPr>
            <a:endParaRPr lang="en-US" sz="1000" dirty="0"/>
          </a:p>
          <a:p>
            <a:r>
              <a:rPr lang="en-US" sz="1600" dirty="0"/>
              <a:t>Le port du casque, </a:t>
            </a:r>
            <a:r>
              <a:rPr lang="en-US" sz="1600" b="1" dirty="0"/>
              <a:t>habituation aux aides techniques. </a:t>
            </a:r>
          </a:p>
          <a:p>
            <a:endParaRPr lang="en-US" sz="1600" dirty="0"/>
          </a:p>
          <a:p>
            <a:endParaRPr lang="en-US" sz="1600" dirty="0"/>
          </a:p>
          <a:p>
            <a:endParaRPr lang="en-US" sz="1600" dirty="0"/>
          </a:p>
        </p:txBody>
      </p:sp>
    </p:spTree>
    <p:extLst>
      <p:ext uri="{BB962C8B-B14F-4D97-AF65-F5344CB8AC3E}">
        <p14:creationId xmlns:p14="http://schemas.microsoft.com/office/powerpoint/2010/main" val="3677666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Le navire de papier jaune en tête parmi les navires blancs">
            <a:extLst>
              <a:ext uri="{FF2B5EF4-FFF2-40B4-BE49-F238E27FC236}">
                <a16:creationId xmlns:a16="http://schemas.microsoft.com/office/drawing/2014/main" id="{BA0965E3-7AB9-74A5-684D-73FEA7A5E753}"/>
              </a:ext>
            </a:extLst>
          </p:cNvPr>
          <p:cNvPicPr>
            <a:picLocks noChangeAspect="1"/>
          </p:cNvPicPr>
          <p:nvPr/>
        </p:nvPicPr>
        <p:blipFill rotWithShape="1">
          <a:blip r:embed="rId2"/>
          <a:srcRect l="15628" r="-1" b="-1"/>
          <a:stretch/>
        </p:blipFill>
        <p:spPr>
          <a:xfrm>
            <a:off x="3523488" y="10"/>
            <a:ext cx="8668512" cy="6857990"/>
          </a:xfrm>
          <a:prstGeom prst="rect">
            <a:avLst/>
          </a:prstGeom>
        </p:spPr>
      </p:pic>
      <p:sp>
        <p:nvSpPr>
          <p:cNvPr id="26" name="Rectangle 2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31F31FBB-F4C4-4DDF-A278-B95629AED284}"/>
              </a:ext>
            </a:extLst>
          </p:cNvPr>
          <p:cNvSpPr>
            <a:spLocks noGrp="1"/>
          </p:cNvSpPr>
          <p:nvPr>
            <p:ph type="title"/>
          </p:nvPr>
        </p:nvSpPr>
        <p:spPr>
          <a:xfrm>
            <a:off x="833073" y="1053946"/>
            <a:ext cx="5811983" cy="687450"/>
          </a:xfrm>
        </p:spPr>
        <p:txBody>
          <a:bodyPr vert="horz" lIns="91440" tIns="45720" rIns="91440" bIns="45720" rtlCol="0" anchor="b">
            <a:normAutofit/>
          </a:bodyPr>
          <a:lstStyle/>
          <a:p>
            <a:r>
              <a:rPr lang="en-US" sz="3600" b="1" dirty="0"/>
              <a:t>Les </a:t>
            </a:r>
            <a:r>
              <a:rPr lang="en-US" sz="3600" b="1" dirty="0" err="1"/>
              <a:t>familles</a:t>
            </a:r>
            <a:r>
              <a:rPr lang="en-US" sz="3600" b="1" dirty="0"/>
              <a:t> et la COP </a:t>
            </a:r>
          </a:p>
        </p:txBody>
      </p:sp>
      <p:sp>
        <p:nvSpPr>
          <p:cNvPr id="28" name="Rectangle 2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7FBFAFBD-C956-4290-B478-DEE5528E22AC}"/>
              </a:ext>
            </a:extLst>
          </p:cNvPr>
          <p:cNvSpPr txBox="1"/>
          <p:nvPr/>
        </p:nvSpPr>
        <p:spPr>
          <a:xfrm>
            <a:off x="833073" y="2481069"/>
            <a:ext cx="8143521" cy="1384995"/>
          </a:xfrm>
          <a:prstGeom prst="rect">
            <a:avLst/>
          </a:prstGeom>
          <a:noFill/>
        </p:spPr>
        <p:txBody>
          <a:bodyPr wrap="square">
            <a:spAutoFit/>
          </a:bodyPr>
          <a:lstStyle/>
          <a:p>
            <a:pPr marL="285750" indent="-285750">
              <a:buFont typeface="Arial" panose="020B0604020202020204" pitchFamily="34" charset="0"/>
              <a:buChar char="•"/>
            </a:pPr>
            <a:r>
              <a:rPr lang="en-US" sz="2800" dirty="0" err="1">
                <a:latin typeface="+mj-lt"/>
              </a:rPr>
              <a:t>Mme</a:t>
            </a:r>
            <a:r>
              <a:rPr lang="en-US" sz="2800" dirty="0">
                <a:latin typeface="+mj-lt"/>
              </a:rPr>
              <a:t> Calvino, parent,</a:t>
            </a:r>
          </a:p>
          <a:p>
            <a:pPr marL="285750" indent="-285750">
              <a:buFont typeface="Arial" panose="020B0604020202020204" pitchFamily="34" charset="0"/>
              <a:buChar char="•"/>
            </a:pPr>
            <a:endParaRPr lang="en-US" sz="2800" dirty="0">
              <a:latin typeface="+mj-lt"/>
            </a:endParaRPr>
          </a:p>
          <a:p>
            <a:pPr marL="285750" indent="-285750">
              <a:buFont typeface="Arial" panose="020B0604020202020204" pitchFamily="34" charset="0"/>
              <a:buChar char="•"/>
            </a:pPr>
            <a:r>
              <a:rPr lang="en-US" sz="2800" dirty="0" err="1">
                <a:latin typeface="+mj-lt"/>
              </a:rPr>
              <a:t>Mr</a:t>
            </a:r>
            <a:r>
              <a:rPr lang="en-US" sz="2800" dirty="0">
                <a:latin typeface="+mj-lt"/>
              </a:rPr>
              <a:t> </a:t>
            </a:r>
            <a:r>
              <a:rPr lang="en-US" sz="2800" dirty="0" err="1">
                <a:latin typeface="+mj-lt"/>
              </a:rPr>
              <a:t>Morad</a:t>
            </a:r>
            <a:r>
              <a:rPr lang="en-US" sz="2800" dirty="0">
                <a:latin typeface="+mj-lt"/>
              </a:rPr>
              <a:t> RAMDANI, </a:t>
            </a:r>
            <a:r>
              <a:rPr lang="en-US" sz="2800" dirty="0" err="1">
                <a:latin typeface="+mj-lt"/>
              </a:rPr>
              <a:t>délégué</a:t>
            </a:r>
            <a:r>
              <a:rPr lang="en-US" sz="2800" dirty="0">
                <a:latin typeface="+mj-lt"/>
              </a:rPr>
              <a:t> </a:t>
            </a:r>
            <a:r>
              <a:rPr lang="en-US" sz="2800" dirty="0" err="1">
                <a:latin typeface="+mj-lt"/>
              </a:rPr>
              <a:t>Epilepsie</a:t>
            </a:r>
            <a:r>
              <a:rPr lang="en-US" sz="2800" dirty="0">
                <a:latin typeface="+mj-lt"/>
              </a:rPr>
              <a:t> France.</a:t>
            </a:r>
            <a:endParaRPr lang="fr-FR" sz="2800" dirty="0">
              <a:latin typeface="+mj-lt"/>
            </a:endParaRPr>
          </a:p>
        </p:txBody>
      </p:sp>
    </p:spTree>
    <p:extLst>
      <p:ext uri="{BB962C8B-B14F-4D97-AF65-F5344CB8AC3E}">
        <p14:creationId xmlns:p14="http://schemas.microsoft.com/office/powerpoint/2010/main" val="2554815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rgbClr val="9C98C0"/>
            </a:gs>
            <a:gs pos="83000">
              <a:srgbClr val="9C98C0"/>
            </a:gs>
            <a:gs pos="100000">
              <a:srgbClr val="E6E3EF"/>
            </a:gs>
          </a:gsLst>
          <a:lin ang="5400000" scaled="1"/>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31F31FBB-F4C4-4DDF-A278-B95629AED284}"/>
              </a:ext>
            </a:extLst>
          </p:cNvPr>
          <p:cNvSpPr>
            <a:spLocks noGrp="1"/>
          </p:cNvSpPr>
          <p:nvPr>
            <p:ph type="title"/>
          </p:nvPr>
        </p:nvSpPr>
        <p:spPr>
          <a:xfrm>
            <a:off x="586409" y="559998"/>
            <a:ext cx="10767390" cy="1314206"/>
          </a:xfrm>
        </p:spPr>
        <p:txBody>
          <a:bodyPr>
            <a:noAutofit/>
          </a:bodyPr>
          <a:lstStyle/>
          <a:p>
            <a:r>
              <a:rPr lang="fr-FR" sz="3600" dirty="0"/>
              <a:t>Mylène Calvino a pu évoquer le parcours de sa fille, ses questions et les projets qui pourraient venir alimenter le travail de la COP.</a:t>
            </a:r>
          </a:p>
        </p:txBody>
      </p:sp>
      <p:sp>
        <p:nvSpPr>
          <p:cNvPr id="13" name="Content Placeholder 12">
            <a:extLst>
              <a:ext uri="{FF2B5EF4-FFF2-40B4-BE49-F238E27FC236}">
                <a16:creationId xmlns:a16="http://schemas.microsoft.com/office/drawing/2014/main" id="{1C32C7D9-2EB3-9571-7D67-4D348118D123}"/>
              </a:ext>
            </a:extLst>
          </p:cNvPr>
          <p:cNvSpPr>
            <a:spLocks noGrp="1"/>
          </p:cNvSpPr>
          <p:nvPr>
            <p:ph idx="1"/>
          </p:nvPr>
        </p:nvSpPr>
        <p:spPr>
          <a:xfrm>
            <a:off x="902932" y="2555240"/>
            <a:ext cx="9920399" cy="3742762"/>
          </a:xfrm>
        </p:spPr>
        <p:txBody>
          <a:bodyPr>
            <a:normAutofit/>
          </a:bodyPr>
          <a:lstStyle/>
          <a:p>
            <a:r>
              <a:rPr lang="en-US" sz="2000" b="1" dirty="0" err="1">
                <a:latin typeface="+mj-lt"/>
              </a:rPr>
              <a:t>Qualité</a:t>
            </a:r>
            <a:r>
              <a:rPr lang="en-US" sz="2000" b="1" dirty="0">
                <a:latin typeface="+mj-lt"/>
              </a:rPr>
              <a:t> de vie</a:t>
            </a:r>
            <a:r>
              <a:rPr lang="en-US" sz="2000" dirty="0">
                <a:latin typeface="+mj-lt"/>
              </a:rPr>
              <a:t>: reconnaissance et anticipation des crises. De </a:t>
            </a:r>
            <a:r>
              <a:rPr lang="en-US" sz="2000" dirty="0" err="1">
                <a:latin typeface="+mj-lt"/>
              </a:rPr>
              <a:t>meilleures</a:t>
            </a:r>
            <a:r>
              <a:rPr lang="en-US" sz="2000" dirty="0">
                <a:latin typeface="+mj-lt"/>
              </a:rPr>
              <a:t> </a:t>
            </a:r>
            <a:r>
              <a:rPr lang="en-US" sz="2000" dirty="0" err="1">
                <a:latin typeface="+mj-lt"/>
              </a:rPr>
              <a:t>informations</a:t>
            </a:r>
            <a:r>
              <a:rPr lang="en-US" sz="2000" dirty="0">
                <a:latin typeface="+mj-lt"/>
              </a:rPr>
              <a:t> </a:t>
            </a:r>
            <a:r>
              <a:rPr lang="en-US" sz="2000" dirty="0" err="1">
                <a:latin typeface="+mj-lt"/>
              </a:rPr>
              <a:t>concernant</a:t>
            </a:r>
            <a:r>
              <a:rPr lang="en-US" sz="2000" dirty="0">
                <a:latin typeface="+mj-lt"/>
              </a:rPr>
              <a:t> le </a:t>
            </a:r>
            <a:r>
              <a:rPr lang="en-US" sz="2000" dirty="0" err="1">
                <a:latin typeface="+mj-lt"/>
              </a:rPr>
              <a:t>Stimulateur</a:t>
            </a:r>
            <a:r>
              <a:rPr lang="en-US" sz="2000" dirty="0">
                <a:latin typeface="+mj-lt"/>
              </a:rPr>
              <a:t> du Nerf Vague, Les </a:t>
            </a:r>
            <a:r>
              <a:rPr lang="en-US" sz="2000" dirty="0" err="1">
                <a:latin typeface="+mj-lt"/>
              </a:rPr>
              <a:t>chiens</a:t>
            </a:r>
            <a:r>
              <a:rPr lang="en-US" sz="2000" dirty="0">
                <a:latin typeface="+mj-lt"/>
              </a:rPr>
              <a:t> </a:t>
            </a:r>
            <a:r>
              <a:rPr lang="en-US" sz="2000" dirty="0" err="1">
                <a:latin typeface="+mj-lt"/>
              </a:rPr>
              <a:t>détecteurs</a:t>
            </a:r>
            <a:r>
              <a:rPr lang="en-US" sz="2000" dirty="0">
                <a:latin typeface="+mj-lt"/>
              </a:rPr>
              <a:t> de crises.</a:t>
            </a:r>
          </a:p>
          <a:p>
            <a:pPr marL="0" indent="0">
              <a:buNone/>
            </a:pPr>
            <a:endParaRPr lang="en-US" sz="800" dirty="0">
              <a:latin typeface="+mj-lt"/>
            </a:endParaRPr>
          </a:p>
          <a:p>
            <a:r>
              <a:rPr lang="en-US" sz="2000" dirty="0">
                <a:latin typeface="+mj-lt"/>
              </a:rPr>
              <a:t>Participer à la </a:t>
            </a:r>
            <a:r>
              <a:rPr lang="en-US" sz="2000" b="1" dirty="0" err="1">
                <a:latin typeface="+mj-lt"/>
              </a:rPr>
              <a:t>déconstruction</a:t>
            </a:r>
            <a:r>
              <a:rPr lang="en-US" sz="2000" b="1" dirty="0">
                <a:latin typeface="+mj-lt"/>
              </a:rPr>
              <a:t> des </a:t>
            </a:r>
            <a:r>
              <a:rPr lang="en-US" sz="2000" b="1" dirty="0" err="1">
                <a:latin typeface="+mj-lt"/>
              </a:rPr>
              <a:t>représentations</a:t>
            </a:r>
            <a:r>
              <a:rPr lang="en-US" sz="2000" b="1" dirty="0">
                <a:latin typeface="+mj-lt"/>
              </a:rPr>
              <a:t> </a:t>
            </a:r>
            <a:r>
              <a:rPr lang="en-US" sz="2000" b="1" dirty="0" err="1">
                <a:latin typeface="+mj-lt"/>
              </a:rPr>
              <a:t>liées</a:t>
            </a:r>
            <a:r>
              <a:rPr lang="en-US" sz="2000" b="1" dirty="0">
                <a:latin typeface="+mj-lt"/>
              </a:rPr>
              <a:t> aux epilepsies</a:t>
            </a:r>
            <a:r>
              <a:rPr lang="en-US" sz="2000" dirty="0">
                <a:latin typeface="+mj-lt"/>
              </a:rPr>
              <a:t>.</a:t>
            </a:r>
          </a:p>
          <a:p>
            <a:pPr marL="0" indent="0">
              <a:buNone/>
            </a:pPr>
            <a:endParaRPr lang="en-US" sz="800" dirty="0">
              <a:latin typeface="+mj-lt"/>
            </a:endParaRPr>
          </a:p>
          <a:p>
            <a:r>
              <a:rPr lang="en-US" sz="2000" dirty="0">
                <a:latin typeface="+mj-lt"/>
              </a:rPr>
              <a:t>Prendre en </a:t>
            </a:r>
            <a:r>
              <a:rPr lang="en-US" sz="2000" dirty="0" err="1">
                <a:latin typeface="+mj-lt"/>
              </a:rPr>
              <a:t>compte</a:t>
            </a:r>
            <a:r>
              <a:rPr lang="en-US" sz="2000" dirty="0">
                <a:latin typeface="+mj-lt"/>
              </a:rPr>
              <a:t> les </a:t>
            </a:r>
            <a:r>
              <a:rPr lang="en-US" sz="2000" dirty="0" err="1">
                <a:latin typeface="+mj-lt"/>
              </a:rPr>
              <a:t>effets</a:t>
            </a:r>
            <a:r>
              <a:rPr lang="en-US" sz="2000" dirty="0">
                <a:latin typeface="+mj-lt"/>
              </a:rPr>
              <a:t> des </a:t>
            </a:r>
            <a:r>
              <a:rPr lang="en-US" sz="2000" b="1" dirty="0" err="1">
                <a:latin typeface="+mj-lt"/>
              </a:rPr>
              <a:t>traitements</a:t>
            </a:r>
            <a:r>
              <a:rPr lang="en-US" sz="2000" b="1" dirty="0">
                <a:latin typeface="+mj-lt"/>
              </a:rPr>
              <a:t> </a:t>
            </a:r>
            <a:r>
              <a:rPr lang="en-US" sz="2000" dirty="0">
                <a:latin typeface="+mj-lt"/>
              </a:rPr>
              <a:t>au </a:t>
            </a:r>
            <a:r>
              <a:rPr lang="en-US" sz="2000" dirty="0" err="1">
                <a:latin typeface="+mj-lt"/>
              </a:rPr>
              <a:t>quotidien</a:t>
            </a:r>
            <a:r>
              <a:rPr lang="en-US" sz="2000" dirty="0">
                <a:latin typeface="+mj-lt"/>
              </a:rPr>
              <a:t> </a:t>
            </a:r>
            <a:r>
              <a:rPr lang="en-US" sz="2000" b="1" dirty="0">
                <a:latin typeface="+mj-lt"/>
              </a:rPr>
              <a:t>et</a:t>
            </a:r>
            <a:r>
              <a:rPr lang="en-US" sz="2000" dirty="0">
                <a:latin typeface="+mj-lt"/>
              </a:rPr>
              <a:t> </a:t>
            </a:r>
            <a:r>
              <a:rPr lang="en-US" sz="2000" dirty="0" err="1">
                <a:latin typeface="+mj-lt"/>
              </a:rPr>
              <a:t>leur</a:t>
            </a:r>
            <a:r>
              <a:rPr lang="en-US" sz="2000" dirty="0">
                <a:latin typeface="+mj-lt"/>
              </a:rPr>
              <a:t> impact sur le </a:t>
            </a:r>
            <a:r>
              <a:rPr lang="en-US" sz="2000" b="1" dirty="0" err="1">
                <a:latin typeface="+mj-lt"/>
              </a:rPr>
              <a:t>projet</a:t>
            </a:r>
            <a:r>
              <a:rPr lang="en-US" sz="2000" b="1" dirty="0">
                <a:latin typeface="+mj-lt"/>
              </a:rPr>
              <a:t> </a:t>
            </a:r>
            <a:r>
              <a:rPr lang="en-US" sz="2000" b="1" dirty="0" err="1">
                <a:latin typeface="+mj-lt"/>
              </a:rPr>
              <a:t>éducatif</a:t>
            </a:r>
            <a:r>
              <a:rPr lang="en-US" sz="2000" dirty="0">
                <a:latin typeface="+mj-lt"/>
              </a:rPr>
              <a:t>.</a:t>
            </a:r>
          </a:p>
          <a:p>
            <a:pPr marL="0" indent="0">
              <a:buNone/>
            </a:pPr>
            <a:endParaRPr lang="en-US" sz="800" dirty="0">
              <a:latin typeface="+mj-lt"/>
            </a:endParaRPr>
          </a:p>
          <a:p>
            <a:r>
              <a:rPr lang="en-US" sz="2000" dirty="0" err="1">
                <a:latin typeface="+mj-lt"/>
              </a:rPr>
              <a:t>L’appui</a:t>
            </a:r>
            <a:r>
              <a:rPr lang="en-US" sz="2000" dirty="0">
                <a:latin typeface="+mj-lt"/>
              </a:rPr>
              <a:t>  de  </a:t>
            </a:r>
            <a:r>
              <a:rPr lang="en-US" sz="2000" dirty="0" err="1">
                <a:latin typeface="+mj-lt"/>
              </a:rPr>
              <a:t>l’expertise</a:t>
            </a:r>
            <a:r>
              <a:rPr lang="en-US" sz="2000" dirty="0">
                <a:latin typeface="+mj-lt"/>
              </a:rPr>
              <a:t> des </a:t>
            </a:r>
            <a:r>
              <a:rPr lang="en-US" sz="2000" dirty="0" err="1">
                <a:latin typeface="+mj-lt"/>
              </a:rPr>
              <a:t>familles</a:t>
            </a:r>
            <a:r>
              <a:rPr lang="en-US" sz="2000" dirty="0">
                <a:latin typeface="+mj-lt"/>
              </a:rPr>
              <a:t>. Participer au travail sur un </a:t>
            </a:r>
            <a:r>
              <a:rPr lang="en-US" sz="2000" b="1" dirty="0" err="1">
                <a:latin typeface="+mj-lt"/>
              </a:rPr>
              <a:t>passeport</a:t>
            </a:r>
            <a:r>
              <a:rPr lang="en-US" sz="2000" b="1" dirty="0">
                <a:latin typeface="+mj-lt"/>
              </a:rPr>
              <a:t> </a:t>
            </a:r>
            <a:r>
              <a:rPr lang="en-US" sz="2000" b="1" dirty="0" err="1">
                <a:latin typeface="+mj-lt"/>
              </a:rPr>
              <a:t>épilepsie</a:t>
            </a:r>
            <a:r>
              <a:rPr lang="en-US" sz="2000" dirty="0">
                <a:latin typeface="+mj-lt"/>
              </a:rPr>
              <a:t>.</a:t>
            </a:r>
          </a:p>
          <a:p>
            <a:pPr marL="0" indent="0">
              <a:buNone/>
            </a:pPr>
            <a:endParaRPr lang="en-US" sz="800" dirty="0">
              <a:latin typeface="+mj-lt"/>
            </a:endParaRPr>
          </a:p>
          <a:p>
            <a:r>
              <a:rPr lang="en-US" sz="2000" dirty="0">
                <a:latin typeface="+mj-lt"/>
              </a:rPr>
              <a:t>Aide aux démarches </a:t>
            </a:r>
            <a:r>
              <a:rPr lang="en-US" sz="2000" dirty="0" err="1">
                <a:latin typeface="+mj-lt"/>
              </a:rPr>
              <a:t>administratives</a:t>
            </a:r>
            <a:r>
              <a:rPr lang="en-US" sz="2000" dirty="0">
                <a:latin typeface="+mj-lt"/>
              </a:rPr>
              <a:t>.</a:t>
            </a:r>
          </a:p>
          <a:p>
            <a:endParaRPr lang="en-US" sz="2000" dirty="0"/>
          </a:p>
          <a:p>
            <a:endParaRPr lang="en-US" sz="2000" dirty="0"/>
          </a:p>
        </p:txBody>
      </p:sp>
    </p:spTree>
    <p:extLst>
      <p:ext uri="{BB962C8B-B14F-4D97-AF65-F5344CB8AC3E}">
        <p14:creationId xmlns:p14="http://schemas.microsoft.com/office/powerpoint/2010/main" val="46997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Espace réservé du contenu 5" descr="Une image contenant plein air, arbre, perché, oiseau&#10;&#10;Description générée automatiquement">
            <a:extLst>
              <a:ext uri="{FF2B5EF4-FFF2-40B4-BE49-F238E27FC236}">
                <a16:creationId xmlns:a16="http://schemas.microsoft.com/office/drawing/2014/main" id="{EA726EAD-52F4-D4DE-B492-F7079125FE8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3298" t="9091"/>
          <a:stretch/>
        </p:blipFill>
        <p:spPr>
          <a:xfrm>
            <a:off x="-3000355" y="10"/>
            <a:ext cx="8668492" cy="6857990"/>
          </a:xfrm>
          <a:prstGeom prst="rect">
            <a:avLst/>
          </a:prstGeom>
        </p:spPr>
      </p:pic>
      <p:sp>
        <p:nvSpPr>
          <p:cNvPr id="13" name="Rectangle 12">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re 1">
            <a:extLst>
              <a:ext uri="{FF2B5EF4-FFF2-40B4-BE49-F238E27FC236}">
                <a16:creationId xmlns:a16="http://schemas.microsoft.com/office/drawing/2014/main" id="{326642A9-04C7-C03A-1261-B05713A35EFF}"/>
              </a:ext>
            </a:extLst>
          </p:cNvPr>
          <p:cNvSpPr>
            <a:spLocks noGrp="1"/>
          </p:cNvSpPr>
          <p:nvPr>
            <p:ph type="title"/>
          </p:nvPr>
        </p:nvSpPr>
        <p:spPr>
          <a:xfrm>
            <a:off x="6000750" y="1122363"/>
            <a:ext cx="5871210" cy="516699"/>
          </a:xfrm>
        </p:spPr>
        <p:txBody>
          <a:bodyPr vert="horz" lIns="91440" tIns="45720" rIns="91440" bIns="45720" rtlCol="0" anchor="b">
            <a:normAutofit fontScale="90000"/>
          </a:bodyPr>
          <a:lstStyle/>
          <a:p>
            <a:pPr algn="ctr"/>
            <a:r>
              <a:rPr lang="en-US" sz="3600" dirty="0" err="1"/>
              <a:t>Programme</a:t>
            </a:r>
            <a:r>
              <a:rPr lang="en-US" sz="3600" dirty="0"/>
              <a:t> de la rencontre</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81FBEE63-9F0E-CA77-95E7-4A65C52ADD62}"/>
              </a:ext>
            </a:extLst>
          </p:cNvPr>
          <p:cNvSpPr txBox="1"/>
          <p:nvPr/>
        </p:nvSpPr>
        <p:spPr>
          <a:xfrm>
            <a:off x="6598762" y="2764130"/>
            <a:ext cx="5354425" cy="1938992"/>
          </a:xfrm>
          <a:prstGeom prst="rect">
            <a:avLst/>
          </a:prstGeom>
          <a:noFill/>
        </p:spPr>
        <p:txBody>
          <a:bodyPr wrap="square" rtlCol="0">
            <a:spAutoFit/>
          </a:bodyPr>
          <a:lstStyle/>
          <a:p>
            <a:r>
              <a:rPr lang="fr-FR" sz="2400" dirty="0"/>
              <a:t>Accueil et présentation</a:t>
            </a:r>
          </a:p>
          <a:p>
            <a:endParaRPr lang="fr-FR" sz="2400" dirty="0"/>
          </a:p>
          <a:p>
            <a:pPr marL="285750" indent="-285750">
              <a:buFontTx/>
              <a:buChar char="-"/>
            </a:pPr>
            <a:r>
              <a:rPr lang="fr-FR" sz="2400" dirty="0"/>
              <a:t>Ouverture de la ruche ! </a:t>
            </a:r>
          </a:p>
          <a:p>
            <a:r>
              <a:rPr lang="fr-FR" sz="2400" dirty="0"/>
              <a:t>-    1ère récolte de miel</a:t>
            </a:r>
          </a:p>
          <a:p>
            <a:pPr marL="285750" indent="-285750">
              <a:buFontTx/>
              <a:buChar char="-"/>
            </a:pPr>
            <a:r>
              <a:rPr lang="fr-FR" sz="2400" dirty="0"/>
              <a:t>Ça me dit. Et vous ?</a:t>
            </a:r>
          </a:p>
        </p:txBody>
      </p:sp>
    </p:spTree>
    <p:extLst>
      <p:ext uri="{BB962C8B-B14F-4D97-AF65-F5344CB8AC3E}">
        <p14:creationId xmlns:p14="http://schemas.microsoft.com/office/powerpoint/2010/main" val="834910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ECBD9E-8306-4D75-A83F-700202566B76}"/>
              </a:ext>
            </a:extLst>
          </p:cNvPr>
          <p:cNvSpPr>
            <a:spLocks noGrp="1"/>
          </p:cNvSpPr>
          <p:nvPr>
            <p:ph type="title"/>
          </p:nvPr>
        </p:nvSpPr>
        <p:spPr>
          <a:xfrm>
            <a:off x="838200" y="365125"/>
            <a:ext cx="9501554" cy="1325563"/>
          </a:xfrm>
        </p:spPr>
        <p:txBody>
          <a:bodyPr>
            <a:normAutofit/>
          </a:bodyPr>
          <a:lstStyle/>
          <a:p>
            <a:r>
              <a:rPr lang="fr-FR" sz="3600" b="1" dirty="0"/>
              <a:t>Une présentation de l’association Epilepsie France: « L’union fait la force! » </a:t>
            </a:r>
          </a:p>
        </p:txBody>
      </p:sp>
      <p:pic>
        <p:nvPicPr>
          <p:cNvPr id="5" name="Espace réservé du contenu 4">
            <a:extLst>
              <a:ext uri="{FF2B5EF4-FFF2-40B4-BE49-F238E27FC236}">
                <a16:creationId xmlns:a16="http://schemas.microsoft.com/office/drawing/2014/main" id="{40466E67-0EA3-401E-BA7C-6456F57519A9}"/>
              </a:ext>
            </a:extLst>
          </p:cNvPr>
          <p:cNvPicPr>
            <a:picLocks noGrp="1" noChangeAspect="1"/>
          </p:cNvPicPr>
          <p:nvPr>
            <p:ph idx="1"/>
          </p:nvPr>
        </p:nvPicPr>
        <p:blipFill>
          <a:blip r:embed="rId2"/>
          <a:stretch>
            <a:fillRect/>
          </a:stretch>
        </p:blipFill>
        <p:spPr>
          <a:xfrm>
            <a:off x="5583115" y="1998990"/>
            <a:ext cx="6297450" cy="3833469"/>
          </a:xfrm>
        </p:spPr>
      </p:pic>
      <p:sp>
        <p:nvSpPr>
          <p:cNvPr id="7" name="Rectangle 2">
            <a:extLst>
              <a:ext uri="{FF2B5EF4-FFF2-40B4-BE49-F238E27FC236}">
                <a16:creationId xmlns:a16="http://schemas.microsoft.com/office/drawing/2014/main" id="{A13488AD-027E-473A-AB52-E42E23E634C3}"/>
              </a:ext>
            </a:extLst>
          </p:cNvPr>
          <p:cNvSpPr>
            <a:spLocks noChangeArrowheads="1"/>
          </p:cNvSpPr>
          <p:nvPr/>
        </p:nvSpPr>
        <p:spPr bwMode="auto">
          <a:xfrm flipV="1">
            <a:off x="2017059" y="5293975"/>
            <a:ext cx="263562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8" name="Rectangle 3">
            <a:extLst>
              <a:ext uri="{FF2B5EF4-FFF2-40B4-BE49-F238E27FC236}">
                <a16:creationId xmlns:a16="http://schemas.microsoft.com/office/drawing/2014/main" id="{CE6A7787-ADC5-4FBF-BED6-6722D62DCECE}"/>
              </a:ext>
            </a:extLst>
          </p:cNvPr>
          <p:cNvSpPr>
            <a:spLocks noChangeArrowheads="1"/>
          </p:cNvSpPr>
          <p:nvPr/>
        </p:nvSpPr>
        <p:spPr bwMode="auto">
          <a:xfrm>
            <a:off x="838200" y="4527916"/>
            <a:ext cx="3048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hlinkClick r:id="rId3"/>
              </a:rPr>
              <a:t>Présentation EF - ERHR 34 1.pptx</a:t>
            </a:r>
            <a:r>
              <a:rPr kumimoji="0" lang="fr-FR" altLang="fr-FR" sz="1400" b="0" i="0" u="none" strike="noStrike" cap="none" normalizeH="0" baseline="0" dirty="0">
                <a:ln>
                  <a:noFill/>
                </a:ln>
                <a:solidFill>
                  <a:schemeClr val="tx1"/>
                </a:solidFill>
                <a:effectLst/>
                <a:latin typeface="Arial" panose="020B0604020202020204" pitchFamily="34" charset="0"/>
              </a:rPr>
              <a:t> </a:t>
            </a:r>
          </a:p>
        </p:txBody>
      </p:sp>
      <p:sp>
        <p:nvSpPr>
          <p:cNvPr id="9" name="ZoneTexte 8">
            <a:extLst>
              <a:ext uri="{FF2B5EF4-FFF2-40B4-BE49-F238E27FC236}">
                <a16:creationId xmlns:a16="http://schemas.microsoft.com/office/drawing/2014/main" id="{8FE390C5-3A19-47B3-97B1-DDFC92BF4B50}"/>
              </a:ext>
            </a:extLst>
          </p:cNvPr>
          <p:cNvSpPr txBox="1"/>
          <p:nvPr/>
        </p:nvSpPr>
        <p:spPr>
          <a:xfrm>
            <a:off x="838200" y="2768485"/>
            <a:ext cx="4041531" cy="1200329"/>
          </a:xfrm>
          <a:prstGeom prst="rect">
            <a:avLst/>
          </a:prstGeom>
          <a:noFill/>
        </p:spPr>
        <p:txBody>
          <a:bodyPr wrap="square" rtlCol="0">
            <a:spAutoFit/>
          </a:bodyPr>
          <a:lstStyle/>
          <a:p>
            <a:r>
              <a:rPr lang="fr-FR" dirty="0">
                <a:latin typeface="+mj-lt"/>
              </a:rPr>
              <a:t>Pour accéder au support de présentation </a:t>
            </a:r>
          </a:p>
          <a:p>
            <a:r>
              <a:rPr lang="fr-FR" dirty="0">
                <a:latin typeface="+mj-lt"/>
              </a:rPr>
              <a:t>( organigramme, livre blanc épilepsie, missions, interventions…) Cliquer sur le lien ci-dessous:</a:t>
            </a:r>
          </a:p>
        </p:txBody>
      </p:sp>
      <p:pic>
        <p:nvPicPr>
          <p:cNvPr id="11" name="Image 10">
            <a:extLst>
              <a:ext uri="{FF2B5EF4-FFF2-40B4-BE49-F238E27FC236}">
                <a16:creationId xmlns:a16="http://schemas.microsoft.com/office/drawing/2014/main" id="{D8807EBC-A9C9-4721-BB27-7835223BA96A}"/>
              </a:ext>
            </a:extLst>
          </p:cNvPr>
          <p:cNvPicPr>
            <a:picLocks noChangeAspect="1"/>
          </p:cNvPicPr>
          <p:nvPr/>
        </p:nvPicPr>
        <p:blipFill>
          <a:blip r:embed="rId4"/>
          <a:stretch>
            <a:fillRect/>
          </a:stretch>
        </p:blipFill>
        <p:spPr>
          <a:xfrm>
            <a:off x="5583115" y="4527916"/>
            <a:ext cx="2833563" cy="1815367"/>
          </a:xfrm>
          <a:prstGeom prst="rect">
            <a:avLst/>
          </a:prstGeom>
        </p:spPr>
      </p:pic>
    </p:spTree>
    <p:extLst>
      <p:ext uri="{BB962C8B-B14F-4D97-AF65-F5344CB8AC3E}">
        <p14:creationId xmlns:p14="http://schemas.microsoft.com/office/powerpoint/2010/main" val="2017733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AE61A-2BD1-4E20-A190-B40F843A7ACB}"/>
              </a:ext>
            </a:extLst>
          </p:cNvPr>
          <p:cNvSpPr>
            <a:spLocks noGrp="1"/>
          </p:cNvSpPr>
          <p:nvPr>
            <p:ph type="title"/>
          </p:nvPr>
        </p:nvSpPr>
        <p:spPr>
          <a:xfrm>
            <a:off x="838200" y="153192"/>
            <a:ext cx="10515600" cy="1325563"/>
          </a:xfrm>
        </p:spPr>
        <p:txBody>
          <a:bodyPr>
            <a:normAutofit/>
          </a:bodyPr>
          <a:lstStyle/>
          <a:p>
            <a:r>
              <a:rPr lang="fr-FR" sz="2400" dirty="0"/>
              <a:t>Des échanges durant toute la présentation basés sur un paradoxe à dépasser: l’ombre de la mort d’un côté et l’élan vital de l’autre. Une expérience que tous partagent, plus ou moins directement. </a:t>
            </a:r>
          </a:p>
        </p:txBody>
      </p:sp>
      <p:sp>
        <p:nvSpPr>
          <p:cNvPr id="3" name="Espace réservé du contenu 2">
            <a:extLst>
              <a:ext uri="{FF2B5EF4-FFF2-40B4-BE49-F238E27FC236}">
                <a16:creationId xmlns:a16="http://schemas.microsoft.com/office/drawing/2014/main" id="{FEDD9EB7-46AE-4CA7-BFB3-0260A4F6A6AA}"/>
              </a:ext>
            </a:extLst>
          </p:cNvPr>
          <p:cNvSpPr>
            <a:spLocks noGrp="1"/>
          </p:cNvSpPr>
          <p:nvPr>
            <p:ph sz="half" idx="1"/>
          </p:nvPr>
        </p:nvSpPr>
        <p:spPr>
          <a:xfrm>
            <a:off x="838200" y="1972626"/>
            <a:ext cx="6104964" cy="4124719"/>
          </a:xfrm>
        </p:spPr>
        <p:txBody>
          <a:bodyPr>
            <a:normAutofit fontScale="70000" lnSpcReduction="20000"/>
          </a:bodyPr>
          <a:lstStyle/>
          <a:p>
            <a:r>
              <a:rPr lang="fr-FR" sz="2300" dirty="0"/>
              <a:t>Le Docteur </a:t>
            </a:r>
            <a:r>
              <a:rPr lang="fr-FR" sz="2300" b="1" dirty="0"/>
              <a:t>Pierre Meyer </a:t>
            </a:r>
            <a:r>
              <a:rPr lang="fr-FR" sz="2300" dirty="0" err="1"/>
              <a:t>neuro-pédiatre</a:t>
            </a:r>
            <a:r>
              <a:rPr lang="fr-FR" sz="2300" dirty="0"/>
              <a:t> au CHU de Montpellier: </a:t>
            </a:r>
          </a:p>
          <a:p>
            <a:pPr marL="0" indent="0">
              <a:lnSpc>
                <a:spcPct val="120000"/>
              </a:lnSpc>
              <a:buNone/>
            </a:pPr>
            <a:r>
              <a:rPr lang="fr-FR" sz="2000" i="1" dirty="0">
                <a:latin typeface="+mj-lt"/>
              </a:rPr>
              <a:t>Comment aider au mieux les parents qui très tôt, dès la première crise, sont confrontés à la </a:t>
            </a:r>
            <a:r>
              <a:rPr lang="fr-FR" sz="2000" b="1" i="1" dirty="0">
                <a:latin typeface="+mj-lt"/>
              </a:rPr>
              <a:t>peur de la mort</a:t>
            </a:r>
            <a:r>
              <a:rPr lang="fr-FR" sz="2000" i="1" dirty="0">
                <a:latin typeface="+mj-lt"/>
              </a:rPr>
              <a:t>? Comment faire malgré le manque de moyens? Les aider à avancer avec cette idée que la mort de leur enfant peut advenir mais qu’il va falloir retrouver </a:t>
            </a:r>
            <a:r>
              <a:rPr lang="fr-FR" sz="2000" b="1" i="1" dirty="0">
                <a:latin typeface="+mj-lt"/>
              </a:rPr>
              <a:t>l’élan vital, </a:t>
            </a:r>
            <a:r>
              <a:rPr lang="fr-FR" sz="2000" i="1" dirty="0">
                <a:latin typeface="+mj-lt"/>
              </a:rPr>
              <a:t>malgré tout? L’union est nécessaire! Les programmes d’Education Thérapeutique du Patient sont un élément de solution mais comment les développer à la hauteur des besoins?</a:t>
            </a:r>
            <a:r>
              <a:rPr lang="fr-FR" sz="2000" dirty="0">
                <a:latin typeface="+mj-lt"/>
              </a:rPr>
              <a:t> </a:t>
            </a:r>
          </a:p>
          <a:p>
            <a:pPr marL="0" indent="0">
              <a:buNone/>
            </a:pPr>
            <a:endParaRPr lang="fr-FR" dirty="0"/>
          </a:p>
          <a:p>
            <a:r>
              <a:rPr lang="fr-FR" sz="2300" dirty="0">
                <a:latin typeface="+mj-lt"/>
              </a:rPr>
              <a:t>Les </a:t>
            </a:r>
            <a:r>
              <a:rPr lang="fr-FR" sz="2300" b="1" dirty="0">
                <a:latin typeface="+mj-lt"/>
              </a:rPr>
              <a:t>établissements</a:t>
            </a:r>
            <a:r>
              <a:rPr lang="fr-FR" sz="2300" dirty="0">
                <a:latin typeface="+mj-lt"/>
              </a:rPr>
              <a:t> ont fait état de leurs avancées, les parents de leur sentiment d’</a:t>
            </a:r>
            <a:r>
              <a:rPr lang="fr-FR" sz="2300" b="1" dirty="0">
                <a:latin typeface="+mj-lt"/>
              </a:rPr>
              <a:t>isolement</a:t>
            </a:r>
            <a:r>
              <a:rPr lang="fr-FR" sz="2300" dirty="0">
                <a:latin typeface="+mj-lt"/>
              </a:rPr>
              <a:t> mais aussi de leur </a:t>
            </a:r>
            <a:r>
              <a:rPr lang="fr-FR" sz="2300" b="1" dirty="0">
                <a:latin typeface="+mj-lt"/>
              </a:rPr>
              <a:t>motivation</a:t>
            </a:r>
            <a:r>
              <a:rPr lang="fr-FR" sz="2300" dirty="0">
                <a:latin typeface="+mj-lt"/>
              </a:rPr>
              <a:t>. </a:t>
            </a:r>
          </a:p>
          <a:p>
            <a:endParaRPr lang="fr-FR" dirty="0">
              <a:latin typeface="+mj-lt"/>
            </a:endParaRPr>
          </a:p>
          <a:p>
            <a:r>
              <a:rPr lang="fr-FR" sz="2300" dirty="0">
                <a:latin typeface="+mj-lt"/>
              </a:rPr>
              <a:t>Les associations sont très mobilisées et répondent du mieux possible.</a:t>
            </a:r>
          </a:p>
          <a:p>
            <a:endParaRPr lang="fr-FR" dirty="0">
              <a:latin typeface="+mj-lt"/>
            </a:endParaRPr>
          </a:p>
          <a:p>
            <a:r>
              <a:rPr lang="fr-FR" sz="2300" dirty="0">
                <a:latin typeface="+mj-lt"/>
              </a:rPr>
              <a:t>Un « plan épilepsies » devient une nécessité. </a:t>
            </a:r>
            <a:r>
              <a:rPr lang="fr-FR" sz="2300" b="1" dirty="0">
                <a:latin typeface="+mj-lt"/>
              </a:rPr>
              <a:t>Epilepsie France</a:t>
            </a:r>
            <a:r>
              <a:rPr lang="fr-FR" sz="2300" dirty="0">
                <a:latin typeface="+mj-lt"/>
              </a:rPr>
              <a:t> a participé à la rédaction d’un « livre blanc. »</a:t>
            </a:r>
          </a:p>
          <a:p>
            <a:endParaRPr lang="fr-FR" dirty="0"/>
          </a:p>
          <a:p>
            <a:pPr marL="0" indent="0">
              <a:buNone/>
            </a:pPr>
            <a:endParaRPr lang="fr-FR" dirty="0"/>
          </a:p>
        </p:txBody>
      </p:sp>
      <p:graphicFrame>
        <p:nvGraphicFramePr>
          <p:cNvPr id="5" name="Espace réservé du contenu 4">
            <a:extLst>
              <a:ext uri="{FF2B5EF4-FFF2-40B4-BE49-F238E27FC236}">
                <a16:creationId xmlns:a16="http://schemas.microsoft.com/office/drawing/2014/main" id="{74522AD1-5A44-4CBF-ADA7-4DBAA0C6FC6C}"/>
              </a:ext>
            </a:extLst>
          </p:cNvPr>
          <p:cNvGraphicFramePr>
            <a:graphicFrameLocks noGrp="1"/>
          </p:cNvGraphicFramePr>
          <p:nvPr>
            <p:ph sz="half" idx="2"/>
            <p:extLst>
              <p:ext uri="{D42A27DB-BD31-4B8C-83A1-F6EECF244321}">
                <p14:modId xmlns:p14="http://schemas.microsoft.com/office/powerpoint/2010/main" val="2950784582"/>
              </p:ext>
            </p:extLst>
          </p:nvPr>
        </p:nvGraphicFramePr>
        <p:xfrm>
          <a:off x="7218484" y="1972626"/>
          <a:ext cx="4906279" cy="406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7447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Le navire de papier jaune en tête parmi les navires blancs">
            <a:extLst>
              <a:ext uri="{FF2B5EF4-FFF2-40B4-BE49-F238E27FC236}">
                <a16:creationId xmlns:a16="http://schemas.microsoft.com/office/drawing/2014/main" id="{BA0965E3-7AB9-74A5-684D-73FEA7A5E753}"/>
              </a:ext>
            </a:extLst>
          </p:cNvPr>
          <p:cNvPicPr>
            <a:picLocks noChangeAspect="1"/>
          </p:cNvPicPr>
          <p:nvPr/>
        </p:nvPicPr>
        <p:blipFill rotWithShape="1">
          <a:blip r:embed="rId2"/>
          <a:srcRect l="15628" r="-1" b="-1"/>
          <a:stretch/>
        </p:blipFill>
        <p:spPr>
          <a:xfrm>
            <a:off x="3660212" y="10"/>
            <a:ext cx="8668512" cy="6857990"/>
          </a:xfrm>
          <a:prstGeom prst="rect">
            <a:avLst/>
          </a:prstGeom>
        </p:spPr>
      </p:pic>
      <p:sp>
        <p:nvSpPr>
          <p:cNvPr id="26" name="Rectangle 2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31F31FBB-F4C4-4DDF-A278-B95629AED284}"/>
              </a:ext>
            </a:extLst>
          </p:cNvPr>
          <p:cNvSpPr>
            <a:spLocks noGrp="1"/>
          </p:cNvSpPr>
          <p:nvPr>
            <p:ph type="title"/>
          </p:nvPr>
        </p:nvSpPr>
        <p:spPr>
          <a:xfrm>
            <a:off x="974102" y="1330941"/>
            <a:ext cx="10380520" cy="923187"/>
          </a:xfrm>
        </p:spPr>
        <p:txBody>
          <a:bodyPr vert="horz" lIns="91440" tIns="45720" rIns="91440" bIns="45720" rtlCol="0" anchor="b">
            <a:normAutofit/>
          </a:bodyPr>
          <a:lstStyle/>
          <a:p>
            <a:r>
              <a:rPr lang="en-US" sz="4800" dirty="0"/>
              <a:t>Une COP </a:t>
            </a:r>
            <a:r>
              <a:rPr lang="en-US" sz="4800" dirty="0" err="1"/>
              <a:t>Occitanie</a:t>
            </a:r>
            <a:r>
              <a:rPr lang="en-US" sz="4800" dirty="0"/>
              <a:t>. Un reseau des COPs !</a:t>
            </a:r>
          </a:p>
        </p:txBody>
      </p:sp>
      <p:sp>
        <p:nvSpPr>
          <p:cNvPr id="28" name="Rectangle 2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30D3C5AA-B5BF-4ADF-8973-D3F0486CF6D8}"/>
              </a:ext>
            </a:extLst>
          </p:cNvPr>
          <p:cNvSpPr txBox="1"/>
          <p:nvPr/>
        </p:nvSpPr>
        <p:spPr>
          <a:xfrm>
            <a:off x="1185117" y="2980592"/>
            <a:ext cx="3959674" cy="584775"/>
          </a:xfrm>
          <a:prstGeom prst="rect">
            <a:avLst/>
          </a:prstGeom>
          <a:noFill/>
        </p:spPr>
        <p:txBody>
          <a:bodyPr wrap="none" rtlCol="0">
            <a:spAutoFit/>
          </a:bodyPr>
          <a:lstStyle/>
          <a:p>
            <a:r>
              <a:rPr lang="fr-FR" sz="3200" dirty="0"/>
              <a:t>Par Julie MOUROSQUE</a:t>
            </a:r>
          </a:p>
        </p:txBody>
      </p:sp>
    </p:spTree>
    <p:extLst>
      <p:ext uri="{BB962C8B-B14F-4D97-AF65-F5344CB8AC3E}">
        <p14:creationId xmlns:p14="http://schemas.microsoft.com/office/powerpoint/2010/main" val="3337572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FF07B5D-3341-46F4-B369-7AC1C6F37309}"/>
              </a:ext>
            </a:extLst>
          </p:cNvPr>
          <p:cNvSpPr txBox="1"/>
          <p:nvPr/>
        </p:nvSpPr>
        <p:spPr>
          <a:xfrm>
            <a:off x="707790" y="462938"/>
            <a:ext cx="10767390" cy="1200329"/>
          </a:xfrm>
          <a:prstGeom prst="rect">
            <a:avLst/>
          </a:prstGeom>
          <a:noFill/>
        </p:spPr>
        <p:txBody>
          <a:bodyPr wrap="square" rtlCol="0">
            <a:spAutoFit/>
          </a:bodyPr>
          <a:lstStyle/>
          <a:p>
            <a:pPr algn="ctr"/>
            <a:r>
              <a:rPr lang="fr-FR" sz="2400" b="1" dirty="0">
                <a:solidFill>
                  <a:schemeClr val="tx1">
                    <a:lumMod val="95000"/>
                    <a:lumOff val="5000"/>
                  </a:schemeClr>
                </a:solidFill>
                <a:ea typeface="Calibri Light" panose="020F0302020204030204" pitchFamily="34" charset="0"/>
                <a:cs typeface="Calibri Light" panose="020F0302020204030204" pitchFamily="34" charset="0"/>
              </a:rPr>
              <a:t>Le</a:t>
            </a:r>
            <a:r>
              <a:rPr lang="fr-FR" sz="2400" b="1" i="0" u="none" strike="noStrike" baseline="0" dirty="0">
                <a:solidFill>
                  <a:schemeClr val="tx1">
                    <a:lumMod val="95000"/>
                    <a:lumOff val="5000"/>
                  </a:schemeClr>
                </a:solidFill>
                <a:ea typeface="Calibri Light" panose="020F0302020204030204" pitchFamily="34" charset="0"/>
                <a:cs typeface="Calibri Light" panose="020F0302020204030204" pitchFamily="34" charset="0"/>
              </a:rPr>
              <a:t> réseau des COPs Epilepsies et Handicap </a:t>
            </a:r>
            <a:r>
              <a:rPr lang="fr-FR" sz="2400" b="1" dirty="0">
                <a:solidFill>
                  <a:schemeClr val="tx1">
                    <a:lumMod val="95000"/>
                    <a:lumOff val="5000"/>
                  </a:schemeClr>
                </a:solidFill>
                <a:ea typeface="Calibri Light" panose="020F0302020204030204" pitchFamily="34" charset="0"/>
                <a:cs typeface="Calibri Light" panose="020F0302020204030204" pitchFamily="34" charset="0"/>
              </a:rPr>
              <a:t>c’est l’</a:t>
            </a:r>
            <a:r>
              <a:rPr lang="fr-FR" sz="2400" b="1" i="0" u="none" strike="noStrike" baseline="0" dirty="0">
                <a:solidFill>
                  <a:schemeClr val="tx1">
                    <a:lumMod val="95000"/>
                    <a:lumOff val="5000"/>
                  </a:schemeClr>
                </a:solidFill>
                <a:ea typeface="Calibri Light" panose="020F0302020204030204" pitchFamily="34" charset="0"/>
                <a:cs typeface="Calibri Light" panose="020F0302020204030204" pitchFamily="34" charset="0"/>
              </a:rPr>
              <a:t>accompagnement mené par FAHRES grâce à un ensemble de moyens humains d’animation, d’outils et de méthodes dédiés à la collaboration et aux apprentissages partagés</a:t>
            </a:r>
            <a:endParaRPr lang="fr-FR" sz="2400" b="1" dirty="0">
              <a:solidFill>
                <a:schemeClr val="tx1">
                  <a:lumMod val="95000"/>
                  <a:lumOff val="5000"/>
                </a:schemeClr>
              </a:solidFill>
              <a:ea typeface="Calibri Light" panose="020F0302020204030204" pitchFamily="34" charset="0"/>
              <a:cs typeface="Calibri Light" panose="020F0302020204030204" pitchFamily="34" charset="0"/>
            </a:endParaRPr>
          </a:p>
        </p:txBody>
      </p:sp>
      <p:graphicFrame>
        <p:nvGraphicFramePr>
          <p:cNvPr id="9" name="Diagramme 8">
            <a:extLst>
              <a:ext uri="{FF2B5EF4-FFF2-40B4-BE49-F238E27FC236}">
                <a16:creationId xmlns:a16="http://schemas.microsoft.com/office/drawing/2014/main" id="{0BD78DF4-870A-680F-D27A-D8258C66CC6A}"/>
              </a:ext>
            </a:extLst>
          </p:cNvPr>
          <p:cNvGraphicFramePr/>
          <p:nvPr/>
        </p:nvGraphicFramePr>
        <p:xfrm>
          <a:off x="2027485" y="1478601"/>
          <a:ext cx="8128000" cy="2339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ZoneTexte 10">
            <a:extLst>
              <a:ext uri="{FF2B5EF4-FFF2-40B4-BE49-F238E27FC236}">
                <a16:creationId xmlns:a16="http://schemas.microsoft.com/office/drawing/2014/main" id="{DCCF0EE8-C56F-6DAA-EE4A-A912824E17C3}"/>
              </a:ext>
            </a:extLst>
          </p:cNvPr>
          <p:cNvSpPr txBox="1"/>
          <p:nvPr/>
        </p:nvSpPr>
        <p:spPr>
          <a:xfrm>
            <a:off x="1573330" y="3817703"/>
            <a:ext cx="9036310" cy="2585323"/>
          </a:xfrm>
          <a:prstGeom prst="rect">
            <a:avLst/>
          </a:prstGeom>
          <a:noFill/>
        </p:spPr>
        <p:txBody>
          <a:bodyPr wrap="square" lIns="91440" tIns="45720" rIns="91440" bIns="45720" rtlCol="0" anchor="t">
            <a:spAutoFit/>
          </a:bodyPr>
          <a:lstStyle/>
          <a:p>
            <a:pPr marL="541020"/>
            <a:r>
              <a:rPr lang="fr-FR" sz="1600" dirty="0">
                <a:solidFill>
                  <a:schemeClr val="tx1">
                    <a:lumMod val="95000"/>
                    <a:lumOff val="5000"/>
                  </a:schemeClr>
                </a:solidFill>
                <a:latin typeface="CIDFont+F3"/>
              </a:rPr>
              <a:t>Si chaque COP bénéficie d’un environnement qui lui est propre dans lequel se développe des projets singuliers, leurs missions restent communes : </a:t>
            </a:r>
            <a:r>
              <a:rPr lang="fr-FR" sz="1600" b="1" u="sng" dirty="0">
                <a:solidFill>
                  <a:schemeClr val="tx1">
                    <a:lumMod val="95000"/>
                    <a:lumOff val="5000"/>
                  </a:schemeClr>
                </a:solidFill>
                <a:latin typeface="CIDFont+F3"/>
              </a:rPr>
              <a:t>COMPRENDRE ENSEMBLE</a:t>
            </a:r>
          </a:p>
          <a:p>
            <a:pPr marL="541020"/>
            <a:endParaRPr lang="fr-FR" sz="1600" dirty="0">
              <a:solidFill>
                <a:schemeClr val="tx1">
                  <a:lumMod val="95000"/>
                  <a:lumOff val="5000"/>
                </a:schemeClr>
              </a:solidFill>
              <a:latin typeface="CIDFont+F3"/>
            </a:endParaRPr>
          </a:p>
          <a:p>
            <a:pPr marL="541020">
              <a:buFont typeface="Wingdings" panose="05000000000000000000" pitchFamily="2" charset="2"/>
              <a:buChar char="q"/>
            </a:pPr>
            <a:r>
              <a:rPr lang="fr-FR" sz="1600" dirty="0">
                <a:solidFill>
                  <a:schemeClr val="tx1">
                    <a:lumMod val="95000"/>
                    <a:lumOff val="5000"/>
                  </a:schemeClr>
                </a:solidFill>
                <a:latin typeface="CIDFont+F3"/>
              </a:rPr>
              <a:t> Œuvrer pour la mise en relation entre les membres </a:t>
            </a:r>
          </a:p>
          <a:p>
            <a:pPr marL="629920" indent="-88900" defTabSz="457200">
              <a:buFont typeface="Wingdings" panose="05000000000000000000" pitchFamily="2" charset="2"/>
              <a:buChar char="q"/>
              <a:defRPr/>
            </a:pPr>
            <a:r>
              <a:rPr lang="fr-FR" sz="1600" dirty="0">
                <a:solidFill>
                  <a:schemeClr val="tx1">
                    <a:lumMod val="95000"/>
                    <a:lumOff val="5000"/>
                  </a:schemeClr>
                </a:solidFill>
                <a:latin typeface="CIDFont+F3"/>
              </a:rPr>
              <a:t> Capitaliser les connaissances, savoir-faire et compétences </a:t>
            </a:r>
          </a:p>
          <a:p>
            <a:pPr marL="629920" indent="-88900" defTabSz="457200">
              <a:buFont typeface="Wingdings" panose="05000000000000000000" pitchFamily="2" charset="2"/>
              <a:buChar char="q"/>
              <a:defRPr/>
            </a:pPr>
            <a:r>
              <a:rPr lang="fr-FR" sz="1600" dirty="0">
                <a:solidFill>
                  <a:schemeClr val="tx1">
                    <a:lumMod val="95000"/>
                    <a:lumOff val="5000"/>
                  </a:schemeClr>
                </a:solidFill>
                <a:latin typeface="CIDFont+F3"/>
              </a:rPr>
              <a:t> Partager des connaissances et des expériences concrètes </a:t>
            </a:r>
          </a:p>
          <a:p>
            <a:pPr marL="629920" indent="-88900" defTabSz="457200">
              <a:buFont typeface="Wingdings" panose="05000000000000000000" pitchFamily="2" charset="2"/>
              <a:buChar char="q"/>
              <a:defRPr/>
            </a:pPr>
            <a:r>
              <a:rPr lang="fr-FR" sz="1600" dirty="0">
                <a:solidFill>
                  <a:schemeClr val="tx1">
                    <a:lumMod val="95000"/>
                    <a:lumOff val="5000"/>
                  </a:schemeClr>
                </a:solidFill>
                <a:latin typeface="CIDFont+F3"/>
              </a:rPr>
              <a:t> Disposer de bases documentaires complètes et de formations ciblées</a:t>
            </a:r>
          </a:p>
          <a:p>
            <a:pPr marL="629920" indent="-88900" defTabSz="457200">
              <a:buFont typeface="Wingdings" panose="05000000000000000000" pitchFamily="2" charset="2"/>
              <a:buChar char="q"/>
              <a:defRPr/>
            </a:pPr>
            <a:r>
              <a:rPr lang="fr-FR" sz="1600" dirty="0">
                <a:solidFill>
                  <a:schemeClr val="tx1">
                    <a:lumMod val="95000"/>
                    <a:lumOff val="5000"/>
                  </a:schemeClr>
                </a:solidFill>
                <a:latin typeface="CIDFont+F3"/>
              </a:rPr>
              <a:t> Rendre accessible une information sur l’épilepsie </a:t>
            </a:r>
          </a:p>
          <a:p>
            <a:pPr marL="629920" indent="-88900" defTabSz="457200">
              <a:buFont typeface="Wingdings" panose="05000000000000000000" pitchFamily="2" charset="2"/>
              <a:buChar char="q"/>
              <a:defRPr/>
            </a:pPr>
            <a:r>
              <a:rPr lang="fr-FR" sz="1600" dirty="0">
                <a:solidFill>
                  <a:schemeClr val="tx1">
                    <a:lumMod val="95000"/>
                    <a:lumOff val="5000"/>
                  </a:schemeClr>
                </a:solidFill>
                <a:latin typeface="CIDFont+F3"/>
              </a:rPr>
              <a:t> Savoir agir concrètement et trouver la bonne posture</a:t>
            </a:r>
          </a:p>
          <a:p>
            <a:endParaRPr lang="fr-FR" dirty="0"/>
          </a:p>
        </p:txBody>
      </p:sp>
    </p:spTree>
    <p:extLst>
      <p:ext uri="{BB962C8B-B14F-4D97-AF65-F5344CB8AC3E}">
        <p14:creationId xmlns:p14="http://schemas.microsoft.com/office/powerpoint/2010/main" val="3022288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F31FBB-F4C4-4DDF-A278-B95629AED284}"/>
              </a:ext>
            </a:extLst>
          </p:cNvPr>
          <p:cNvSpPr>
            <a:spLocks noGrp="1"/>
          </p:cNvSpPr>
          <p:nvPr>
            <p:ph type="title"/>
          </p:nvPr>
        </p:nvSpPr>
        <p:spPr>
          <a:xfrm>
            <a:off x="586410" y="365125"/>
            <a:ext cx="10767390" cy="1899912"/>
          </a:xfrm>
        </p:spPr>
        <p:txBody>
          <a:bodyPr>
            <a:normAutofit/>
          </a:bodyPr>
          <a:lstStyle/>
          <a:p>
            <a:r>
              <a:rPr lang="fr-FR" sz="4000" dirty="0"/>
              <a:t>Les missions du réseau des COPs</a:t>
            </a:r>
          </a:p>
        </p:txBody>
      </p:sp>
      <p:sp>
        <p:nvSpPr>
          <p:cNvPr id="13" name="Content Placeholder 12">
            <a:extLst>
              <a:ext uri="{FF2B5EF4-FFF2-40B4-BE49-F238E27FC236}">
                <a16:creationId xmlns:a16="http://schemas.microsoft.com/office/drawing/2014/main" id="{1C32C7D9-2EB3-9571-7D67-4D348118D123}"/>
              </a:ext>
            </a:extLst>
          </p:cNvPr>
          <p:cNvSpPr>
            <a:spLocks noGrp="1"/>
          </p:cNvSpPr>
          <p:nvPr>
            <p:ph idx="1"/>
          </p:nvPr>
        </p:nvSpPr>
        <p:spPr>
          <a:xfrm>
            <a:off x="674255" y="1916965"/>
            <a:ext cx="10679545" cy="4575910"/>
          </a:xfrm>
        </p:spPr>
        <p:txBody>
          <a:bodyPr>
            <a:normAutofit/>
          </a:bodyPr>
          <a:lstStyle/>
          <a:p>
            <a:pPr marL="0" indent="0" algn="ctr">
              <a:buNone/>
            </a:pPr>
            <a:r>
              <a:rPr lang="en-US" sz="2000" b="1" dirty="0"/>
              <a:t>Le reseau des COPs </a:t>
            </a:r>
            <a:r>
              <a:rPr lang="fr-FR" sz="2000" b="1" dirty="0"/>
              <a:t>est</a:t>
            </a:r>
            <a:r>
              <a:rPr lang="en-US" sz="2000" b="1" dirty="0"/>
              <a:t> </a:t>
            </a:r>
            <a:r>
              <a:rPr lang="fr-FR" sz="2000" b="1" dirty="0"/>
              <a:t>coordonné</a:t>
            </a:r>
            <a:r>
              <a:rPr lang="en-US" sz="2000" b="1" dirty="0"/>
              <a:t> par FAHRES (le Centre de </a:t>
            </a:r>
            <a:r>
              <a:rPr lang="en-US" sz="2000" b="1" dirty="0" err="1"/>
              <a:t>Ressources</a:t>
            </a:r>
            <a:r>
              <a:rPr lang="en-US" sz="2000" b="1" dirty="0"/>
              <a:t> - </a:t>
            </a:r>
            <a:r>
              <a:rPr lang="en-US" sz="2000" b="1" dirty="0" err="1"/>
              <a:t>Epilepsie</a:t>
            </a:r>
            <a:r>
              <a:rPr lang="en-US" sz="2000" b="1" dirty="0"/>
              <a:t> </a:t>
            </a:r>
            <a:r>
              <a:rPr lang="en-US" sz="2000" b="1" dirty="0" err="1"/>
              <a:t>sévère</a:t>
            </a:r>
            <a:r>
              <a:rPr lang="en-US" sz="2000" b="1" dirty="0"/>
              <a:t> et Handicap Rare) en collaboration </a:t>
            </a:r>
            <a:r>
              <a:rPr lang="en-US" sz="2000" b="1" dirty="0" err="1"/>
              <a:t>étroite</a:t>
            </a:r>
            <a:r>
              <a:rPr lang="en-US" sz="2000" b="1" dirty="0"/>
              <a:t> avec les COPs </a:t>
            </a:r>
            <a:r>
              <a:rPr lang="en-US" sz="2000" b="1" dirty="0" err="1"/>
              <a:t>regionales</a:t>
            </a:r>
            <a:r>
              <a:rPr lang="en-US" sz="2000" b="1" dirty="0"/>
              <a:t> et </a:t>
            </a:r>
            <a:r>
              <a:rPr lang="en-US" sz="2000" b="1" dirty="0" err="1"/>
              <a:t>leurs</a:t>
            </a:r>
            <a:r>
              <a:rPr lang="en-US" sz="2000" b="1" dirty="0"/>
              <a:t> animateurs.</a:t>
            </a:r>
          </a:p>
          <a:p>
            <a:pPr marL="0" indent="0" algn="ctr">
              <a:buNone/>
            </a:pPr>
            <a:endParaRPr lang="en-US" sz="2000" b="1" dirty="0"/>
          </a:p>
          <a:p>
            <a:pPr marL="457200" lvl="1" indent="0">
              <a:buNone/>
            </a:pPr>
            <a:endParaRPr lang="en-US" sz="1800" dirty="0"/>
          </a:p>
          <a:p>
            <a:pPr marL="457200" lvl="1" indent="0">
              <a:buNone/>
            </a:pPr>
            <a:r>
              <a:rPr lang="en-US" sz="1800" dirty="0"/>
              <a:t>Les missions du reseau des COPs :</a:t>
            </a:r>
          </a:p>
          <a:p>
            <a:pPr marL="457200" lvl="1" indent="0">
              <a:buNone/>
            </a:pPr>
            <a:endParaRPr lang="en-US" sz="1800" dirty="0"/>
          </a:p>
          <a:p>
            <a:pPr lvl="2">
              <a:buFont typeface="Wingdings" panose="05000000000000000000" pitchFamily="2" charset="2"/>
              <a:buChar char="q"/>
            </a:pPr>
            <a:r>
              <a:rPr lang="en-US" sz="1800" dirty="0" err="1"/>
              <a:t>Capitaliser</a:t>
            </a:r>
            <a:r>
              <a:rPr lang="en-US" sz="1800" dirty="0"/>
              <a:t>, </a:t>
            </a:r>
            <a:r>
              <a:rPr lang="en-US" sz="1800" dirty="0" err="1"/>
              <a:t>mettre</a:t>
            </a:r>
            <a:r>
              <a:rPr lang="en-US" sz="1800" dirty="0"/>
              <a:t> en </a:t>
            </a:r>
            <a:r>
              <a:rPr lang="en-US" sz="1800" dirty="0" err="1"/>
              <a:t>commun</a:t>
            </a:r>
            <a:r>
              <a:rPr lang="en-US" sz="1800" dirty="0"/>
              <a:t> et </a:t>
            </a:r>
            <a:r>
              <a:rPr lang="en-US" sz="1800" dirty="0" err="1"/>
              <a:t>rendre</a:t>
            </a:r>
            <a:r>
              <a:rPr lang="en-US" sz="1800" dirty="0"/>
              <a:t> accessible les </a:t>
            </a:r>
            <a:r>
              <a:rPr lang="en-US" sz="1800" dirty="0" err="1"/>
              <a:t>connaissances</a:t>
            </a:r>
            <a:r>
              <a:rPr lang="en-US" sz="1800" dirty="0"/>
              <a:t>, savoir-faire, </a:t>
            </a:r>
            <a:r>
              <a:rPr lang="en-US" sz="1800" dirty="0" err="1"/>
              <a:t>ressources</a:t>
            </a:r>
            <a:r>
              <a:rPr lang="en-US" sz="1800" dirty="0"/>
              <a:t> et supports qui </a:t>
            </a:r>
            <a:r>
              <a:rPr lang="en-US" sz="1800" dirty="0" err="1"/>
              <a:t>émergent</a:t>
            </a:r>
            <a:r>
              <a:rPr lang="en-US" sz="1800" dirty="0"/>
              <a:t> dans les COPs</a:t>
            </a:r>
          </a:p>
          <a:p>
            <a:pPr lvl="2">
              <a:buFont typeface="Wingdings" panose="05000000000000000000" pitchFamily="2" charset="2"/>
              <a:buChar char="q"/>
            </a:pPr>
            <a:r>
              <a:rPr lang="en-US" sz="1800" dirty="0" err="1"/>
              <a:t>Oeuvrer</a:t>
            </a:r>
            <a:r>
              <a:rPr lang="en-US" sz="1800" dirty="0"/>
              <a:t> pour la mise en reseau des COPs et de </a:t>
            </a:r>
            <a:r>
              <a:rPr lang="en-US" sz="1800" dirty="0" err="1"/>
              <a:t>leurs</a:t>
            </a:r>
            <a:r>
              <a:rPr lang="en-US" sz="1800" dirty="0"/>
              <a:t> </a:t>
            </a:r>
            <a:r>
              <a:rPr lang="en-US" sz="1800" dirty="0" err="1"/>
              <a:t>membres</a:t>
            </a:r>
            <a:endParaRPr lang="en-US" sz="1800" dirty="0"/>
          </a:p>
          <a:p>
            <a:pPr lvl="2">
              <a:buFont typeface="Wingdings" panose="05000000000000000000" pitchFamily="2" charset="2"/>
              <a:buChar char="q"/>
            </a:pPr>
            <a:r>
              <a:rPr lang="en-US" sz="1800" dirty="0" err="1"/>
              <a:t>Animer</a:t>
            </a:r>
            <a:r>
              <a:rPr lang="en-US" sz="1800" dirty="0"/>
              <a:t> le </a:t>
            </a:r>
            <a:r>
              <a:rPr lang="en-US" sz="1800" dirty="0" err="1"/>
              <a:t>collectif</a:t>
            </a:r>
            <a:r>
              <a:rPr lang="en-US" sz="1800" dirty="0"/>
              <a:t> des animateurs COP</a:t>
            </a:r>
          </a:p>
          <a:p>
            <a:pPr lvl="2">
              <a:buFont typeface="Wingdings" panose="05000000000000000000" pitchFamily="2" charset="2"/>
              <a:buChar char="q"/>
            </a:pPr>
            <a:r>
              <a:rPr lang="en-US" sz="1800" dirty="0" err="1"/>
              <a:t>Concevoir</a:t>
            </a:r>
            <a:r>
              <a:rPr lang="en-US" sz="1800" dirty="0"/>
              <a:t> les </a:t>
            </a:r>
            <a:r>
              <a:rPr lang="en-US" sz="1800" dirty="0" err="1"/>
              <a:t>réponses</a:t>
            </a:r>
            <a:r>
              <a:rPr lang="en-US" sz="1800" dirty="0"/>
              <a:t> aux </a:t>
            </a:r>
            <a:r>
              <a:rPr lang="en-US" sz="1800" dirty="0" err="1"/>
              <a:t>besoins</a:t>
            </a:r>
            <a:r>
              <a:rPr lang="en-US" sz="1800" dirty="0"/>
              <a:t> des </a:t>
            </a:r>
            <a:r>
              <a:rPr lang="en-US" sz="1800" dirty="0" err="1"/>
              <a:t>acteurs</a:t>
            </a:r>
            <a:r>
              <a:rPr lang="en-US" sz="1800" dirty="0"/>
              <a:t> des COPs / Former</a:t>
            </a:r>
          </a:p>
          <a:p>
            <a:pPr lvl="2">
              <a:buFont typeface="Wingdings" panose="05000000000000000000" pitchFamily="2" charset="2"/>
              <a:buChar char="q"/>
            </a:pPr>
            <a:r>
              <a:rPr lang="en-US" sz="1800" dirty="0" err="1"/>
              <a:t>Valoriser</a:t>
            </a:r>
            <a:r>
              <a:rPr lang="en-US" sz="1800" dirty="0"/>
              <a:t>, </a:t>
            </a:r>
            <a:r>
              <a:rPr lang="en-US" sz="1800" dirty="0" err="1"/>
              <a:t>promouvoir</a:t>
            </a:r>
            <a:r>
              <a:rPr lang="en-US" sz="1800" dirty="0"/>
              <a:t> et </a:t>
            </a:r>
            <a:r>
              <a:rPr lang="en-US" sz="1800" dirty="0" err="1"/>
              <a:t>communiquer</a:t>
            </a:r>
            <a:r>
              <a:rPr lang="en-US" sz="1800" dirty="0"/>
              <a:t> </a:t>
            </a:r>
            <a:r>
              <a:rPr lang="en-US" sz="1800" dirty="0" err="1"/>
              <a:t>autour</a:t>
            </a:r>
            <a:r>
              <a:rPr lang="en-US" sz="1800" dirty="0"/>
              <a:t> des COPs et du reseau des COPs</a:t>
            </a:r>
          </a:p>
        </p:txBody>
      </p:sp>
      <p:pic>
        <p:nvPicPr>
          <p:cNvPr id="4" name="Graphique 3" descr="Mille avec un remplissage uni">
            <a:extLst>
              <a:ext uri="{FF2B5EF4-FFF2-40B4-BE49-F238E27FC236}">
                <a16:creationId xmlns:a16="http://schemas.microsoft.com/office/drawing/2014/main" id="{A0FEFDDB-9B1F-AEA7-4733-6B71E220CA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4009" y="2902477"/>
            <a:ext cx="914400" cy="914400"/>
          </a:xfrm>
          <a:prstGeom prst="rect">
            <a:avLst/>
          </a:prstGeom>
        </p:spPr>
      </p:pic>
    </p:spTree>
    <p:extLst>
      <p:ext uri="{BB962C8B-B14F-4D97-AF65-F5344CB8AC3E}">
        <p14:creationId xmlns:p14="http://schemas.microsoft.com/office/powerpoint/2010/main" val="4033982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F31FBB-F4C4-4DDF-A278-B95629AED284}"/>
              </a:ext>
            </a:extLst>
          </p:cNvPr>
          <p:cNvSpPr>
            <a:spLocks noGrp="1"/>
          </p:cNvSpPr>
          <p:nvPr>
            <p:ph type="title"/>
          </p:nvPr>
        </p:nvSpPr>
        <p:spPr>
          <a:xfrm>
            <a:off x="586410" y="365125"/>
            <a:ext cx="10767390" cy="1482148"/>
          </a:xfrm>
        </p:spPr>
        <p:txBody>
          <a:bodyPr>
            <a:normAutofit/>
          </a:bodyPr>
          <a:lstStyle/>
          <a:p>
            <a:r>
              <a:rPr lang="fr-FR" sz="4000" dirty="0"/>
              <a:t>Le réseau des COPs en action !</a:t>
            </a:r>
          </a:p>
        </p:txBody>
      </p:sp>
      <p:pic>
        <p:nvPicPr>
          <p:cNvPr id="4" name="Espace réservé du contenu 3" descr="Internet avec un remplissage uni">
            <a:extLst>
              <a:ext uri="{FF2B5EF4-FFF2-40B4-BE49-F238E27FC236}">
                <a16:creationId xmlns:a16="http://schemas.microsoft.com/office/drawing/2014/main" id="{71EBB6B8-06F5-BCF7-B4DC-D85DCA95635E}"/>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3771" y="3084945"/>
            <a:ext cx="914400" cy="914400"/>
          </a:xfrm>
        </p:spPr>
      </p:pic>
      <p:sp>
        <p:nvSpPr>
          <p:cNvPr id="5" name="Content Placeholder 12">
            <a:extLst>
              <a:ext uri="{FF2B5EF4-FFF2-40B4-BE49-F238E27FC236}">
                <a16:creationId xmlns:a16="http://schemas.microsoft.com/office/drawing/2014/main" id="{C0931BA8-4C09-A618-97D3-9AC186BCA892}"/>
              </a:ext>
            </a:extLst>
          </p:cNvPr>
          <p:cNvSpPr txBox="1">
            <a:spLocks/>
          </p:cNvSpPr>
          <p:nvPr/>
        </p:nvSpPr>
        <p:spPr>
          <a:xfrm>
            <a:off x="2246122" y="1916965"/>
            <a:ext cx="9107678" cy="13619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b="1" dirty="0"/>
              <a:t>De l’outillage</a:t>
            </a:r>
            <a:endParaRPr lang="en-US" sz="1800" dirty="0"/>
          </a:p>
          <a:p>
            <a:pPr marL="457200" lvl="1" indent="0">
              <a:buNone/>
            </a:pPr>
            <a:r>
              <a:rPr lang="en-US" sz="1800" dirty="0"/>
              <a:t>-&gt; </a:t>
            </a:r>
            <a:r>
              <a:rPr lang="en-US" sz="1800" dirty="0" err="1"/>
              <a:t>Soutien</a:t>
            </a:r>
            <a:r>
              <a:rPr lang="en-US" sz="1800" dirty="0"/>
              <a:t> </a:t>
            </a:r>
            <a:r>
              <a:rPr lang="en-US" sz="1800" dirty="0" err="1"/>
              <a:t>méthodologique</a:t>
            </a:r>
            <a:r>
              <a:rPr lang="en-US" sz="1800" dirty="0"/>
              <a:t> et </a:t>
            </a:r>
            <a:r>
              <a:rPr lang="en-US" sz="1800" dirty="0" err="1"/>
              <a:t>appui</a:t>
            </a:r>
            <a:r>
              <a:rPr lang="en-US" sz="1800" dirty="0"/>
              <a:t> à la pratique</a:t>
            </a:r>
          </a:p>
          <a:p>
            <a:pPr marL="457200" lvl="1" indent="0">
              <a:buNone/>
            </a:pPr>
            <a:r>
              <a:rPr lang="en-US" sz="1800" dirty="0"/>
              <a:t>-&gt; Mise en reseau des animateurs COP</a:t>
            </a:r>
          </a:p>
        </p:txBody>
      </p:sp>
      <p:pic>
        <p:nvPicPr>
          <p:cNvPr id="7" name="Graphique 6" descr="Canif avec un remplissage uni">
            <a:extLst>
              <a:ext uri="{FF2B5EF4-FFF2-40B4-BE49-F238E27FC236}">
                <a16:creationId xmlns:a16="http://schemas.microsoft.com/office/drawing/2014/main" id="{C3E59E1B-B743-36F3-1105-4F94E62E64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3771" y="1639455"/>
            <a:ext cx="914400" cy="914400"/>
          </a:xfrm>
          <a:prstGeom prst="rect">
            <a:avLst/>
          </a:prstGeom>
        </p:spPr>
      </p:pic>
      <p:sp>
        <p:nvSpPr>
          <p:cNvPr id="8" name="Content Placeholder 12">
            <a:extLst>
              <a:ext uri="{FF2B5EF4-FFF2-40B4-BE49-F238E27FC236}">
                <a16:creationId xmlns:a16="http://schemas.microsoft.com/office/drawing/2014/main" id="{302C7FD8-2BE9-4D17-D619-12D270F21321}"/>
              </a:ext>
            </a:extLst>
          </p:cNvPr>
          <p:cNvSpPr txBox="1">
            <a:spLocks/>
          </p:cNvSpPr>
          <p:nvPr/>
        </p:nvSpPr>
        <p:spPr>
          <a:xfrm>
            <a:off x="2246122" y="3318373"/>
            <a:ext cx="9107678" cy="13619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b="1" dirty="0"/>
              <a:t>Un univers numérique collaboratif</a:t>
            </a:r>
          </a:p>
          <a:p>
            <a:pPr marL="457200" lvl="1" indent="0">
              <a:buNone/>
            </a:pPr>
            <a:r>
              <a:rPr lang="en-US" sz="1800" dirty="0"/>
              <a:t>-&gt; </a:t>
            </a:r>
            <a:r>
              <a:rPr lang="en-US" sz="1800" dirty="0">
                <a:hlinkClick r:id="rId6"/>
              </a:rPr>
              <a:t>www.copower-handicap.org</a:t>
            </a:r>
            <a:endParaRPr lang="en-US" sz="1800" dirty="0"/>
          </a:p>
          <a:p>
            <a:pPr marL="457200" lvl="1" indent="0">
              <a:buNone/>
            </a:pPr>
            <a:r>
              <a:rPr lang="en-US" sz="1800" dirty="0"/>
              <a:t>-&gt; Avec </a:t>
            </a:r>
            <a:r>
              <a:rPr lang="en-US" sz="1800" dirty="0" err="1"/>
              <a:t>une</a:t>
            </a:r>
            <a:r>
              <a:rPr lang="en-US" sz="1800" dirty="0"/>
              <a:t> base </a:t>
            </a:r>
            <a:r>
              <a:rPr lang="en-US" sz="1800" dirty="0" err="1"/>
              <a:t>partagée</a:t>
            </a:r>
            <a:r>
              <a:rPr lang="en-US" sz="1800" dirty="0"/>
              <a:t> de </a:t>
            </a:r>
            <a:r>
              <a:rPr lang="en-US" sz="1800" dirty="0" err="1"/>
              <a:t>connaissances</a:t>
            </a:r>
            <a:r>
              <a:rPr lang="en-US" sz="1800" dirty="0"/>
              <a:t> et de </a:t>
            </a:r>
            <a:r>
              <a:rPr lang="en-US" sz="1800" dirty="0" err="1"/>
              <a:t>ressources</a:t>
            </a:r>
            <a:endParaRPr lang="en-US" sz="1800" dirty="0"/>
          </a:p>
          <a:p>
            <a:pPr marL="457200" lvl="1" indent="0">
              <a:buNone/>
            </a:pPr>
            <a:r>
              <a:rPr lang="en-US" sz="1800" dirty="0"/>
              <a:t>-&gt; Un </a:t>
            </a:r>
            <a:r>
              <a:rPr lang="en-US" sz="1800" dirty="0" err="1"/>
              <a:t>espace</a:t>
            </a:r>
            <a:r>
              <a:rPr lang="en-US" sz="1800" dirty="0"/>
              <a:t> pour </a:t>
            </a:r>
            <a:r>
              <a:rPr lang="en-US" sz="1800" dirty="0" err="1"/>
              <a:t>chaque</a:t>
            </a:r>
            <a:r>
              <a:rPr lang="en-US" sz="1800" dirty="0"/>
              <a:t> COP</a:t>
            </a:r>
          </a:p>
        </p:txBody>
      </p:sp>
      <p:pic>
        <p:nvPicPr>
          <p:cNvPr id="10" name="Graphique 9" descr="Idée avec un remplissage uni">
            <a:extLst>
              <a:ext uri="{FF2B5EF4-FFF2-40B4-BE49-F238E27FC236}">
                <a16:creationId xmlns:a16="http://schemas.microsoft.com/office/drawing/2014/main" id="{2ADBC84C-6164-8835-205B-2BA63F9822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3771" y="4828309"/>
            <a:ext cx="914400" cy="914400"/>
          </a:xfrm>
          <a:prstGeom prst="rect">
            <a:avLst/>
          </a:prstGeom>
        </p:spPr>
      </p:pic>
      <p:sp>
        <p:nvSpPr>
          <p:cNvPr id="11" name="Content Placeholder 12">
            <a:extLst>
              <a:ext uri="{FF2B5EF4-FFF2-40B4-BE49-F238E27FC236}">
                <a16:creationId xmlns:a16="http://schemas.microsoft.com/office/drawing/2014/main" id="{E684DD94-3AB6-76D1-BE69-9D3AEC4D3739}"/>
              </a:ext>
            </a:extLst>
          </p:cNvPr>
          <p:cNvSpPr txBox="1">
            <a:spLocks/>
          </p:cNvSpPr>
          <p:nvPr/>
        </p:nvSpPr>
        <p:spPr>
          <a:xfrm>
            <a:off x="2246122" y="4932637"/>
            <a:ext cx="9107678" cy="13619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b="1" dirty="0"/>
              <a:t>De la formation</a:t>
            </a:r>
            <a:endParaRPr lang="en-US" sz="1800" dirty="0"/>
          </a:p>
          <a:p>
            <a:pPr marL="457200" lvl="1" indent="0">
              <a:buNone/>
            </a:pPr>
            <a:r>
              <a:rPr lang="en-US" sz="1800" dirty="0"/>
              <a:t>-&gt; Pour </a:t>
            </a:r>
            <a:r>
              <a:rPr lang="en-US" sz="1800" dirty="0" err="1"/>
              <a:t>soutenir</a:t>
            </a:r>
            <a:r>
              <a:rPr lang="en-US" sz="1800" dirty="0"/>
              <a:t> le </a:t>
            </a:r>
            <a:r>
              <a:rPr lang="en-US" sz="1800" dirty="0" err="1"/>
              <a:t>développement</a:t>
            </a:r>
            <a:r>
              <a:rPr lang="en-US" sz="1800" dirty="0"/>
              <a:t> de Nouvelles </a:t>
            </a:r>
            <a:r>
              <a:rPr lang="en-US" sz="1800" dirty="0" err="1"/>
              <a:t>compétences</a:t>
            </a:r>
            <a:r>
              <a:rPr lang="en-US" sz="1800" dirty="0"/>
              <a:t> et </a:t>
            </a:r>
            <a:r>
              <a:rPr lang="en-US" sz="1800" dirty="0" err="1"/>
              <a:t>favoriser</a:t>
            </a:r>
            <a:r>
              <a:rPr lang="en-US" sz="1800" dirty="0"/>
              <a:t> </a:t>
            </a:r>
            <a:r>
              <a:rPr lang="en-US" sz="1800" dirty="0" err="1"/>
              <a:t>l’autonomie</a:t>
            </a:r>
            <a:r>
              <a:rPr lang="en-US" sz="1800" dirty="0"/>
              <a:t> des COPs, de </a:t>
            </a:r>
            <a:r>
              <a:rPr lang="en-US" sz="1800" dirty="0" err="1"/>
              <a:t>leurs</a:t>
            </a:r>
            <a:r>
              <a:rPr lang="en-US" sz="1800" dirty="0"/>
              <a:t> animateurs et des </a:t>
            </a:r>
            <a:r>
              <a:rPr lang="en-US" sz="1800" dirty="0" err="1"/>
              <a:t>membres</a:t>
            </a:r>
            <a:endParaRPr lang="en-US" sz="1800" dirty="0"/>
          </a:p>
        </p:txBody>
      </p:sp>
    </p:spTree>
    <p:extLst>
      <p:ext uri="{BB962C8B-B14F-4D97-AF65-F5344CB8AC3E}">
        <p14:creationId xmlns:p14="http://schemas.microsoft.com/office/powerpoint/2010/main" val="3560239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F31FBB-F4C4-4DDF-A278-B95629AED284}"/>
              </a:ext>
            </a:extLst>
          </p:cNvPr>
          <p:cNvSpPr>
            <a:spLocks noGrp="1"/>
          </p:cNvSpPr>
          <p:nvPr>
            <p:ph type="title"/>
          </p:nvPr>
        </p:nvSpPr>
        <p:spPr>
          <a:xfrm>
            <a:off x="712305" y="265866"/>
            <a:ext cx="10767390" cy="1068098"/>
          </a:xfrm>
        </p:spPr>
        <p:txBody>
          <a:bodyPr>
            <a:normAutofit fontScale="90000"/>
          </a:bodyPr>
          <a:lstStyle/>
          <a:p>
            <a:r>
              <a:rPr lang="fr-FR" sz="3600" dirty="0"/>
              <a:t>Quelques exemples de supports créés par les membres des COPs Epilepsies et Handicap</a:t>
            </a:r>
          </a:p>
        </p:txBody>
      </p:sp>
      <p:pic>
        <p:nvPicPr>
          <p:cNvPr id="4" name="Espace réservé du contenu 3">
            <a:extLst>
              <a:ext uri="{FF2B5EF4-FFF2-40B4-BE49-F238E27FC236}">
                <a16:creationId xmlns:a16="http://schemas.microsoft.com/office/drawing/2014/main" id="{AC23CC61-2F80-3E9F-F617-3D4C45CFB328}"/>
              </a:ext>
            </a:extLst>
          </p:cNvPr>
          <p:cNvPicPr>
            <a:picLocks noGrp="1" noChangeAspect="1"/>
          </p:cNvPicPr>
          <p:nvPr>
            <p:ph idx="1"/>
          </p:nvPr>
        </p:nvPicPr>
        <p:blipFill>
          <a:blip r:embed="rId2"/>
          <a:stretch>
            <a:fillRect/>
          </a:stretch>
        </p:blipFill>
        <p:spPr>
          <a:xfrm>
            <a:off x="712305" y="1656178"/>
            <a:ext cx="3045337" cy="833678"/>
          </a:xfrm>
        </p:spPr>
      </p:pic>
      <p:sp>
        <p:nvSpPr>
          <p:cNvPr id="6" name="ZoneTexte 5">
            <a:extLst>
              <a:ext uri="{FF2B5EF4-FFF2-40B4-BE49-F238E27FC236}">
                <a16:creationId xmlns:a16="http://schemas.microsoft.com/office/drawing/2014/main" id="{F0E63E4A-0099-D710-DE00-AD285DD565DB}"/>
              </a:ext>
            </a:extLst>
          </p:cNvPr>
          <p:cNvSpPr txBox="1"/>
          <p:nvPr/>
        </p:nvSpPr>
        <p:spPr>
          <a:xfrm>
            <a:off x="4181096" y="1604892"/>
            <a:ext cx="7844647" cy="923330"/>
          </a:xfrm>
          <a:prstGeom prst="rect">
            <a:avLst/>
          </a:prstGeom>
          <a:noFill/>
        </p:spPr>
        <p:txBody>
          <a:bodyPr wrap="square">
            <a:spAutoFit/>
          </a:bodyPr>
          <a:lstStyle/>
          <a:p>
            <a:r>
              <a:rPr lang="fr-FR" sz="1600" b="1" dirty="0">
                <a:solidFill>
                  <a:srgbClr val="3E3E3E"/>
                </a:solidFill>
                <a:latin typeface="Raleway" pitchFamily="2" charset="0"/>
              </a:rPr>
              <a:t>Mallette</a:t>
            </a:r>
            <a:r>
              <a:rPr lang="fr-FR" b="1" dirty="0">
                <a:solidFill>
                  <a:srgbClr val="3E3E3E"/>
                </a:solidFill>
                <a:latin typeface="Raleway" pitchFamily="2" charset="0"/>
              </a:rPr>
              <a:t> </a:t>
            </a:r>
            <a:r>
              <a:rPr lang="fr-FR" sz="1600" b="1" dirty="0">
                <a:solidFill>
                  <a:srgbClr val="3E3E3E"/>
                </a:solidFill>
                <a:latin typeface="Raleway" pitchFamily="2" charset="0"/>
              </a:rPr>
              <a:t>émotions</a:t>
            </a:r>
            <a:endParaRPr lang="fr-FR" sz="1600" b="1" i="0" dirty="0">
              <a:solidFill>
                <a:srgbClr val="3E3E3E"/>
              </a:solidFill>
              <a:effectLst/>
              <a:latin typeface="Raleway" pitchFamily="2" charset="0"/>
            </a:endParaRPr>
          </a:p>
          <a:p>
            <a:r>
              <a:rPr lang="fr-FR" sz="1200" b="0" i="0" dirty="0">
                <a:solidFill>
                  <a:srgbClr val="3E3E3E"/>
                </a:solidFill>
                <a:effectLst/>
                <a:latin typeface="Raleway" pitchFamily="2" charset="0"/>
              </a:rPr>
              <a:t>Cette mallette en format e-learning a été réalisée dans le cadre de la Communauté de pratiques Epilepsies et handicap Bretagne et Pays de la Loire pour permettre aux ESMS et aux autres acteurs de s'approprier le webinaire "épilepsie et psychologie : naviguer avec ses émotions" et travailler autour de ce thème</a:t>
            </a:r>
            <a:endParaRPr lang="fr-FR" sz="1200" dirty="0"/>
          </a:p>
        </p:txBody>
      </p:sp>
      <p:pic>
        <p:nvPicPr>
          <p:cNvPr id="8" name="Image 7">
            <a:extLst>
              <a:ext uri="{FF2B5EF4-FFF2-40B4-BE49-F238E27FC236}">
                <a16:creationId xmlns:a16="http://schemas.microsoft.com/office/drawing/2014/main" id="{A50605B5-DDFB-C4C7-15BC-28C725B93E42}"/>
              </a:ext>
            </a:extLst>
          </p:cNvPr>
          <p:cNvPicPr>
            <a:picLocks noChangeAspect="1"/>
          </p:cNvPicPr>
          <p:nvPr/>
        </p:nvPicPr>
        <p:blipFill>
          <a:blip r:embed="rId3"/>
          <a:stretch>
            <a:fillRect/>
          </a:stretch>
        </p:blipFill>
        <p:spPr>
          <a:xfrm>
            <a:off x="1462978" y="2782675"/>
            <a:ext cx="2294664" cy="911506"/>
          </a:xfrm>
          <a:prstGeom prst="rect">
            <a:avLst/>
          </a:prstGeom>
        </p:spPr>
      </p:pic>
      <p:sp>
        <p:nvSpPr>
          <p:cNvPr id="9" name="ZoneTexte 8">
            <a:extLst>
              <a:ext uri="{FF2B5EF4-FFF2-40B4-BE49-F238E27FC236}">
                <a16:creationId xmlns:a16="http://schemas.microsoft.com/office/drawing/2014/main" id="{C6CE6353-A4CA-FF0B-87B1-4B9F61AEA258}"/>
              </a:ext>
            </a:extLst>
          </p:cNvPr>
          <p:cNvSpPr txBox="1"/>
          <p:nvPr/>
        </p:nvSpPr>
        <p:spPr>
          <a:xfrm>
            <a:off x="4181097" y="2757533"/>
            <a:ext cx="7715339" cy="923330"/>
          </a:xfrm>
          <a:prstGeom prst="rect">
            <a:avLst/>
          </a:prstGeom>
          <a:noFill/>
        </p:spPr>
        <p:txBody>
          <a:bodyPr wrap="square">
            <a:spAutoFit/>
          </a:bodyPr>
          <a:lstStyle/>
          <a:p>
            <a:r>
              <a:rPr lang="fr-FR" sz="1600" b="1" dirty="0">
                <a:solidFill>
                  <a:srgbClr val="3E3E3E"/>
                </a:solidFill>
                <a:latin typeface="Raleway" pitchFamily="2" charset="0"/>
              </a:rPr>
              <a:t>Mallette</a:t>
            </a:r>
            <a:r>
              <a:rPr lang="fr-FR" b="1" dirty="0">
                <a:solidFill>
                  <a:srgbClr val="3E3E3E"/>
                </a:solidFill>
                <a:latin typeface="Raleway" pitchFamily="2" charset="0"/>
              </a:rPr>
              <a:t> </a:t>
            </a:r>
            <a:r>
              <a:rPr lang="fr-FR" sz="1600" b="1" dirty="0">
                <a:solidFill>
                  <a:srgbClr val="3E3E3E"/>
                </a:solidFill>
                <a:latin typeface="Raleway" pitchFamily="2" charset="0"/>
              </a:rPr>
              <a:t>de</a:t>
            </a:r>
            <a:r>
              <a:rPr lang="fr-FR" b="1" dirty="0">
                <a:solidFill>
                  <a:srgbClr val="3E3E3E"/>
                </a:solidFill>
                <a:latin typeface="Raleway" pitchFamily="2" charset="0"/>
              </a:rPr>
              <a:t> </a:t>
            </a:r>
            <a:r>
              <a:rPr lang="fr-FR" sz="1600" b="1" dirty="0">
                <a:solidFill>
                  <a:srgbClr val="3E3E3E"/>
                </a:solidFill>
                <a:latin typeface="Raleway" pitchFamily="2" charset="0"/>
              </a:rPr>
              <a:t>sensibilisation</a:t>
            </a:r>
            <a:r>
              <a:rPr lang="fr-FR" b="1" dirty="0">
                <a:solidFill>
                  <a:srgbClr val="3E3E3E"/>
                </a:solidFill>
                <a:latin typeface="Raleway" pitchFamily="2" charset="0"/>
              </a:rPr>
              <a:t> </a:t>
            </a:r>
            <a:r>
              <a:rPr lang="fr-FR" sz="1600" b="1" dirty="0">
                <a:solidFill>
                  <a:srgbClr val="3E3E3E"/>
                </a:solidFill>
                <a:latin typeface="Raleway" pitchFamily="2" charset="0"/>
              </a:rPr>
              <a:t>aux</a:t>
            </a:r>
            <a:r>
              <a:rPr lang="fr-FR" b="1" dirty="0">
                <a:solidFill>
                  <a:srgbClr val="3E3E3E"/>
                </a:solidFill>
                <a:latin typeface="Raleway" pitchFamily="2" charset="0"/>
              </a:rPr>
              <a:t> </a:t>
            </a:r>
            <a:r>
              <a:rPr lang="fr-FR" sz="1600" b="1" dirty="0">
                <a:solidFill>
                  <a:srgbClr val="3E3E3E"/>
                </a:solidFill>
                <a:latin typeface="Raleway" pitchFamily="2" charset="0"/>
              </a:rPr>
              <a:t>épilepsies</a:t>
            </a:r>
            <a:endParaRPr lang="fr-FR" sz="1600" b="1" i="0" dirty="0">
              <a:solidFill>
                <a:srgbClr val="3E3E3E"/>
              </a:solidFill>
              <a:effectLst/>
              <a:latin typeface="Raleway" pitchFamily="2" charset="0"/>
            </a:endParaRPr>
          </a:p>
          <a:p>
            <a:r>
              <a:rPr lang="fr-FR" sz="1200" b="0" i="0" dirty="0">
                <a:solidFill>
                  <a:srgbClr val="3E3E3E"/>
                </a:solidFill>
                <a:effectLst/>
                <a:latin typeface="Raleway" pitchFamily="2" charset="0"/>
              </a:rPr>
              <a:t>Cette mallette en format e-learning a été réalisée dans le cadre de la Communauté de pratiques Epilepsies et handicap Bretagne et Pays de la Loire pour sensibiliser les élèves de collège à l’épilepsie et démystifier la maladie en les informant de manière ludique</a:t>
            </a:r>
            <a:endParaRPr lang="fr-FR" sz="1200" dirty="0"/>
          </a:p>
        </p:txBody>
      </p:sp>
      <p:pic>
        <p:nvPicPr>
          <p:cNvPr id="11" name="Image 10">
            <a:extLst>
              <a:ext uri="{FF2B5EF4-FFF2-40B4-BE49-F238E27FC236}">
                <a16:creationId xmlns:a16="http://schemas.microsoft.com/office/drawing/2014/main" id="{032A14D5-DD9E-2BFB-FE7A-B116AEA3DBE7}"/>
              </a:ext>
            </a:extLst>
          </p:cNvPr>
          <p:cNvPicPr>
            <a:picLocks noChangeAspect="1"/>
          </p:cNvPicPr>
          <p:nvPr/>
        </p:nvPicPr>
        <p:blipFill>
          <a:blip r:embed="rId4"/>
          <a:stretch>
            <a:fillRect/>
          </a:stretch>
        </p:blipFill>
        <p:spPr>
          <a:xfrm>
            <a:off x="1874775" y="3993504"/>
            <a:ext cx="1919763" cy="1068006"/>
          </a:xfrm>
          <a:prstGeom prst="rect">
            <a:avLst/>
          </a:prstGeom>
        </p:spPr>
      </p:pic>
      <p:sp>
        <p:nvSpPr>
          <p:cNvPr id="12" name="ZoneTexte 11">
            <a:extLst>
              <a:ext uri="{FF2B5EF4-FFF2-40B4-BE49-F238E27FC236}">
                <a16:creationId xmlns:a16="http://schemas.microsoft.com/office/drawing/2014/main" id="{6A704658-1F23-6426-46AA-B3452092B821}"/>
              </a:ext>
            </a:extLst>
          </p:cNvPr>
          <p:cNvSpPr txBox="1"/>
          <p:nvPr/>
        </p:nvSpPr>
        <p:spPr>
          <a:xfrm>
            <a:off x="4181096" y="4158175"/>
            <a:ext cx="7715339" cy="738664"/>
          </a:xfrm>
          <a:prstGeom prst="rect">
            <a:avLst/>
          </a:prstGeom>
          <a:noFill/>
        </p:spPr>
        <p:txBody>
          <a:bodyPr wrap="square">
            <a:spAutoFit/>
          </a:bodyPr>
          <a:lstStyle/>
          <a:p>
            <a:r>
              <a:rPr lang="fr-FR" sz="1600" b="1" dirty="0">
                <a:solidFill>
                  <a:srgbClr val="3E3E3E"/>
                </a:solidFill>
                <a:latin typeface="Raleway" pitchFamily="2" charset="0"/>
              </a:rPr>
              <a:t>Guide collaboratif «</a:t>
            </a:r>
            <a:r>
              <a:rPr lang="fr-FR" b="1" dirty="0">
                <a:solidFill>
                  <a:srgbClr val="3E3E3E"/>
                </a:solidFill>
                <a:latin typeface="Raleway" pitchFamily="2" charset="0"/>
              </a:rPr>
              <a:t> </a:t>
            </a:r>
            <a:r>
              <a:rPr lang="fr-FR" sz="1600" b="1" dirty="0">
                <a:solidFill>
                  <a:srgbClr val="3E3E3E"/>
                </a:solidFill>
                <a:latin typeface="Raleway" pitchFamily="2" charset="0"/>
              </a:rPr>
              <a:t>Epilepsies</a:t>
            </a:r>
            <a:r>
              <a:rPr lang="fr-FR" b="1" dirty="0">
                <a:solidFill>
                  <a:srgbClr val="3E3E3E"/>
                </a:solidFill>
                <a:latin typeface="Raleway" pitchFamily="2" charset="0"/>
              </a:rPr>
              <a:t> </a:t>
            </a:r>
            <a:r>
              <a:rPr lang="fr-FR" sz="1600" b="1" dirty="0">
                <a:solidFill>
                  <a:srgbClr val="3E3E3E"/>
                </a:solidFill>
                <a:latin typeface="Raleway" pitchFamily="2" charset="0"/>
              </a:rPr>
              <a:t>et</a:t>
            </a:r>
            <a:r>
              <a:rPr lang="fr-FR" b="1" dirty="0">
                <a:solidFill>
                  <a:srgbClr val="3E3E3E"/>
                </a:solidFill>
                <a:latin typeface="Raleway" pitchFamily="2" charset="0"/>
              </a:rPr>
              <a:t> </a:t>
            </a:r>
            <a:r>
              <a:rPr lang="fr-FR" sz="1600" b="1" dirty="0">
                <a:solidFill>
                  <a:srgbClr val="3E3E3E"/>
                </a:solidFill>
                <a:latin typeface="Raleway" pitchFamily="2" charset="0"/>
              </a:rPr>
              <a:t>aides</a:t>
            </a:r>
            <a:r>
              <a:rPr lang="fr-FR" b="1" dirty="0">
                <a:solidFill>
                  <a:srgbClr val="3E3E3E"/>
                </a:solidFill>
                <a:latin typeface="Raleway" pitchFamily="2" charset="0"/>
              </a:rPr>
              <a:t> </a:t>
            </a:r>
            <a:r>
              <a:rPr lang="fr-FR" sz="1600" b="1" dirty="0">
                <a:solidFill>
                  <a:srgbClr val="3E3E3E"/>
                </a:solidFill>
                <a:latin typeface="Raleway" pitchFamily="2" charset="0"/>
              </a:rPr>
              <a:t>techniques</a:t>
            </a:r>
            <a:r>
              <a:rPr lang="fr-FR" b="1" dirty="0">
                <a:solidFill>
                  <a:srgbClr val="3E3E3E"/>
                </a:solidFill>
                <a:latin typeface="Raleway" pitchFamily="2" charset="0"/>
              </a:rPr>
              <a:t> »</a:t>
            </a:r>
            <a:endParaRPr lang="fr-FR" b="1" i="0" dirty="0">
              <a:solidFill>
                <a:srgbClr val="3E3E3E"/>
              </a:solidFill>
              <a:effectLst/>
              <a:latin typeface="Raleway" pitchFamily="2" charset="0"/>
            </a:endParaRPr>
          </a:p>
          <a:p>
            <a:r>
              <a:rPr lang="fr-FR" sz="1200" b="0" i="0" dirty="0">
                <a:solidFill>
                  <a:srgbClr val="3E3E3E"/>
                </a:solidFill>
                <a:effectLst/>
                <a:latin typeface="Raleway" pitchFamily="2" charset="0"/>
              </a:rPr>
              <a:t>Nous avons souhaité créer une ressource simple à comprendre et à utiliser pour vous guider dans les étapes du choix, de l'acquisition et de l'appropriation d'une aide technique...</a:t>
            </a:r>
            <a:endParaRPr lang="fr-FR" sz="1200" dirty="0"/>
          </a:p>
        </p:txBody>
      </p:sp>
      <p:pic>
        <p:nvPicPr>
          <p:cNvPr id="15" name="Image 14">
            <a:extLst>
              <a:ext uri="{FF2B5EF4-FFF2-40B4-BE49-F238E27FC236}">
                <a16:creationId xmlns:a16="http://schemas.microsoft.com/office/drawing/2014/main" id="{2161C4AA-AD2B-FD71-901A-2373698B89B8}"/>
              </a:ext>
            </a:extLst>
          </p:cNvPr>
          <p:cNvPicPr>
            <a:picLocks noChangeAspect="1"/>
          </p:cNvPicPr>
          <p:nvPr/>
        </p:nvPicPr>
        <p:blipFill>
          <a:blip r:embed="rId5"/>
          <a:stretch>
            <a:fillRect/>
          </a:stretch>
        </p:blipFill>
        <p:spPr>
          <a:xfrm>
            <a:off x="2253356" y="5360833"/>
            <a:ext cx="1541182" cy="1375463"/>
          </a:xfrm>
          <a:prstGeom prst="rect">
            <a:avLst/>
          </a:prstGeom>
        </p:spPr>
      </p:pic>
      <p:sp>
        <p:nvSpPr>
          <p:cNvPr id="17" name="ZoneTexte 16">
            <a:extLst>
              <a:ext uri="{FF2B5EF4-FFF2-40B4-BE49-F238E27FC236}">
                <a16:creationId xmlns:a16="http://schemas.microsoft.com/office/drawing/2014/main" id="{F27C7BEF-1F22-0E58-84AE-3E25D72CDEBF}"/>
              </a:ext>
            </a:extLst>
          </p:cNvPr>
          <p:cNvSpPr txBox="1"/>
          <p:nvPr/>
        </p:nvSpPr>
        <p:spPr>
          <a:xfrm>
            <a:off x="4181096" y="5374151"/>
            <a:ext cx="7715339" cy="923330"/>
          </a:xfrm>
          <a:prstGeom prst="rect">
            <a:avLst/>
          </a:prstGeom>
          <a:noFill/>
        </p:spPr>
        <p:txBody>
          <a:bodyPr wrap="square">
            <a:spAutoFit/>
          </a:bodyPr>
          <a:lstStyle/>
          <a:p>
            <a:r>
              <a:rPr lang="fr-FR" sz="1600" b="1" dirty="0">
                <a:solidFill>
                  <a:srgbClr val="3E3E3E"/>
                </a:solidFill>
                <a:latin typeface="Raleway" pitchFamily="2" charset="0"/>
              </a:rPr>
              <a:t>Une émission de radio mensuelle « EPI c’est tout ! »</a:t>
            </a:r>
            <a:endParaRPr lang="fr-FR" sz="1600" b="1" i="0" dirty="0">
              <a:solidFill>
                <a:srgbClr val="3E3E3E"/>
              </a:solidFill>
              <a:effectLst/>
              <a:latin typeface="Raleway" pitchFamily="2" charset="0"/>
            </a:endParaRPr>
          </a:p>
          <a:p>
            <a:r>
              <a:rPr lang="fr-FR" sz="1200" b="0" i="0" dirty="0">
                <a:solidFill>
                  <a:srgbClr val="3E3E3E"/>
                </a:solidFill>
                <a:effectLst/>
                <a:latin typeface="Raleway" pitchFamily="2" charset="0"/>
              </a:rPr>
              <a:t>Elaborée avec Radio Caraïbes Nancy, la COP Nord Est vous propose une émission de radio mensuelle autour des sujets des épilepsies. A chaque émission participe un « expert » médecin et des témoins experts.</a:t>
            </a:r>
            <a:endParaRPr lang="fr-FR" sz="1200" dirty="0"/>
          </a:p>
        </p:txBody>
      </p:sp>
      <p:sp>
        <p:nvSpPr>
          <p:cNvPr id="19" name="ZoneTexte 18">
            <a:extLst>
              <a:ext uri="{FF2B5EF4-FFF2-40B4-BE49-F238E27FC236}">
                <a16:creationId xmlns:a16="http://schemas.microsoft.com/office/drawing/2014/main" id="{ADDD4C14-A40E-628E-3627-9C8033546F2F}"/>
              </a:ext>
            </a:extLst>
          </p:cNvPr>
          <p:cNvSpPr txBox="1"/>
          <p:nvPr/>
        </p:nvSpPr>
        <p:spPr>
          <a:xfrm>
            <a:off x="5211317" y="6519446"/>
            <a:ext cx="7715339" cy="307777"/>
          </a:xfrm>
          <a:prstGeom prst="rect">
            <a:avLst/>
          </a:prstGeom>
          <a:noFill/>
        </p:spPr>
        <p:txBody>
          <a:bodyPr wrap="square">
            <a:spAutoFit/>
          </a:bodyPr>
          <a:lstStyle/>
          <a:p>
            <a:pPr algn="ctr"/>
            <a:r>
              <a:rPr lang="fr-FR" sz="1400" b="1" i="1" dirty="0">
                <a:solidFill>
                  <a:srgbClr val="3E3E3E"/>
                </a:solidFill>
                <a:latin typeface="Raleway" pitchFamily="2" charset="0"/>
              </a:rPr>
              <a:t>Et beaucoup d’autres choses : des rencontres, des échanges…</a:t>
            </a:r>
            <a:endParaRPr lang="fr-FR" sz="1400" b="1" i="1" dirty="0">
              <a:solidFill>
                <a:srgbClr val="3E3E3E"/>
              </a:solidFill>
              <a:effectLst/>
              <a:latin typeface="Raleway" pitchFamily="2" charset="0"/>
            </a:endParaRPr>
          </a:p>
        </p:txBody>
      </p:sp>
    </p:spTree>
    <p:extLst>
      <p:ext uri="{BB962C8B-B14F-4D97-AF65-F5344CB8AC3E}">
        <p14:creationId xmlns:p14="http://schemas.microsoft.com/office/powerpoint/2010/main" val="3933773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invertébré, vermine, Insecte à ailes membraneuses, arthropode&#10;&#10;Description générée automatiquement">
            <a:extLst>
              <a:ext uri="{FF2B5EF4-FFF2-40B4-BE49-F238E27FC236}">
                <a16:creationId xmlns:a16="http://schemas.microsoft.com/office/drawing/2014/main" id="{A97202A8-CE37-5B24-89B9-56A638FB0C5A}"/>
              </a:ext>
            </a:extLst>
          </p:cNvPr>
          <p:cNvPicPr>
            <a:picLocks noChangeAspect="1"/>
          </p:cNvPicPr>
          <p:nvPr/>
        </p:nvPicPr>
        <p:blipFill rotWithShape="1">
          <a:blip r:embed="rId2">
            <a:extLst>
              <a:ext uri="{28A0092B-C50C-407E-A947-70E740481C1C}">
                <a14:useLocalDpi xmlns:a14="http://schemas.microsoft.com/office/drawing/2010/main" val="0"/>
              </a:ext>
            </a:extLst>
          </a:blip>
          <a:srcRect l="19182" r="4117" b="9091"/>
          <a:stretch/>
        </p:blipFill>
        <p:spPr>
          <a:xfrm>
            <a:off x="20" y="10"/>
            <a:ext cx="8668492" cy="6857990"/>
          </a:xfrm>
          <a:prstGeom prst="rect">
            <a:avLst/>
          </a:prstGeom>
        </p:spPr>
      </p:pic>
      <p:sp>
        <p:nvSpPr>
          <p:cNvPr id="36" name="Rectangle 35">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2A45F6F5-C5F2-93DF-2646-BFB667C5C92B}"/>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4800" dirty="0"/>
              <a:t>Temps de travail en atelier</a:t>
            </a:r>
          </a:p>
        </p:txBody>
      </p:sp>
      <p:sp>
        <p:nvSpPr>
          <p:cNvPr id="38" name="Rectangle 3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0" name="Rectangle 3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221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rgbClr val="9C98C0"/>
            </a:gs>
            <a:gs pos="83000">
              <a:srgbClr val="9C98C0"/>
            </a:gs>
            <a:gs pos="100000">
              <a:srgbClr val="E6E3EF"/>
            </a:gs>
          </a:gsLst>
          <a:lin ang="5400000" scaled="1"/>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31F31FBB-F4C4-4DDF-A278-B95629AED284}"/>
              </a:ext>
            </a:extLst>
          </p:cNvPr>
          <p:cNvSpPr>
            <a:spLocks noGrp="1"/>
          </p:cNvSpPr>
          <p:nvPr>
            <p:ph type="title"/>
          </p:nvPr>
        </p:nvSpPr>
        <p:spPr>
          <a:xfrm>
            <a:off x="1261406" y="309756"/>
            <a:ext cx="9007719" cy="799713"/>
          </a:xfrm>
        </p:spPr>
        <p:txBody>
          <a:bodyPr>
            <a:normAutofit fontScale="90000"/>
          </a:bodyPr>
          <a:lstStyle/>
          <a:p>
            <a:r>
              <a:rPr lang="fr-FR" sz="4000" dirty="0"/>
              <a:t>Atelier 1: Repérage des ressources du territoire.</a:t>
            </a:r>
          </a:p>
        </p:txBody>
      </p:sp>
      <p:pic>
        <p:nvPicPr>
          <p:cNvPr id="14" name="Image 13">
            <a:extLst>
              <a:ext uri="{FF2B5EF4-FFF2-40B4-BE49-F238E27FC236}">
                <a16:creationId xmlns:a16="http://schemas.microsoft.com/office/drawing/2014/main" id="{AEDAB42B-4170-40AD-8E20-16ADE7A5047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81555" y="1419225"/>
            <a:ext cx="7767422" cy="51843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09885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0621E1-C833-D217-A356-3CDE6F08BD97}"/>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7FC9DB47-5A91-05EA-3DE3-F177C2E1E33C}"/>
              </a:ext>
            </a:extLst>
          </p:cNvPr>
          <p:cNvSpPr>
            <a:spLocks noGrp="1"/>
          </p:cNvSpPr>
          <p:nvPr>
            <p:ph type="subTitle" idx="1"/>
          </p:nvPr>
        </p:nvSpPr>
        <p:spPr/>
        <p:txBody>
          <a:bodyPr/>
          <a:lstStyle/>
          <a:p>
            <a:endParaRPr lang="fr-FR"/>
          </a:p>
        </p:txBody>
      </p:sp>
      <p:pic>
        <p:nvPicPr>
          <p:cNvPr id="5" name="Image 4" descr="Ruban violet sur fond violet">
            <a:extLst>
              <a:ext uri="{FF2B5EF4-FFF2-40B4-BE49-F238E27FC236}">
                <a16:creationId xmlns:a16="http://schemas.microsoft.com/office/drawing/2014/main" id="{A2E91440-5156-CA98-28BD-695F338AA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254B483-19A7-A5D3-AB8A-A7B58D78658E}"/>
              </a:ext>
            </a:extLst>
          </p:cNvPr>
          <p:cNvSpPr/>
          <p:nvPr/>
        </p:nvSpPr>
        <p:spPr>
          <a:xfrm>
            <a:off x="725054" y="565727"/>
            <a:ext cx="10741891" cy="57265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dirty="0"/>
          </a:p>
        </p:txBody>
      </p:sp>
      <p:sp>
        <p:nvSpPr>
          <p:cNvPr id="8" name="ZoneTexte 7">
            <a:extLst>
              <a:ext uri="{FF2B5EF4-FFF2-40B4-BE49-F238E27FC236}">
                <a16:creationId xmlns:a16="http://schemas.microsoft.com/office/drawing/2014/main" id="{46158078-2C40-71DE-0301-B4F112CBC134}"/>
              </a:ext>
            </a:extLst>
          </p:cNvPr>
          <p:cNvSpPr txBox="1"/>
          <p:nvPr/>
        </p:nvSpPr>
        <p:spPr>
          <a:xfrm>
            <a:off x="1919564" y="2023112"/>
            <a:ext cx="8182798" cy="3539430"/>
          </a:xfrm>
          <a:prstGeom prst="rect">
            <a:avLst/>
          </a:prstGeom>
          <a:noFill/>
        </p:spPr>
        <p:txBody>
          <a:bodyPr wrap="square" rtlCol="0">
            <a:spAutoFit/>
          </a:bodyPr>
          <a:lstStyle/>
          <a:p>
            <a:pPr algn="just"/>
            <a:r>
              <a:rPr lang="fr-FR" sz="1600" dirty="0"/>
              <a:t>L’idée de l’atelier était de permettre aux acteurs du territoire de se connaitre, de s’identifier et de mutualiser les connaissances, les questionnements et les avancées de chacun dans la prise en charge des personnes épileptiques.</a:t>
            </a:r>
          </a:p>
          <a:p>
            <a:pPr algn="just"/>
            <a:endParaRPr lang="fr-FR" sz="1600" dirty="0"/>
          </a:p>
          <a:p>
            <a:pPr algn="just"/>
            <a:endParaRPr lang="fr-FR" sz="1600" dirty="0"/>
          </a:p>
          <a:p>
            <a:pPr algn="just"/>
            <a:r>
              <a:rPr lang="fr-FR" sz="1600" dirty="0"/>
              <a:t>Ce temps a permis aux participants d’échanger autour de leurs expertises et de leurs attentes dans l’accompagnement des personnes touchées par l’épilepsie. En croisant leurs regards des pistes ont émergés notamment quant à la mise en commun des travaux et réflexions menés par chacun.</a:t>
            </a:r>
          </a:p>
          <a:p>
            <a:pPr algn="just"/>
            <a:endParaRPr lang="fr-FR" sz="1600" dirty="0"/>
          </a:p>
          <a:p>
            <a:pPr algn="just"/>
            <a:endParaRPr lang="fr-FR" sz="1600" dirty="0"/>
          </a:p>
          <a:p>
            <a:pPr algn="just"/>
            <a:r>
              <a:rPr lang="fr-FR" sz="1600" dirty="0"/>
              <a:t>Cet atelier sera complété par l’envoi à chaque structure d’une fiche qui permettra de recenser les initiatives et les questionnements de chacun. Et pourquoi pas… De créer une cartographie des ressources de la COP Occitanie !</a:t>
            </a:r>
          </a:p>
        </p:txBody>
      </p:sp>
      <p:pic>
        <p:nvPicPr>
          <p:cNvPr id="15" name="Image 14" descr="Une image contenant texte, Graphique, Police, graphisme&#10;&#10;Description générée automatiquement">
            <a:extLst>
              <a:ext uri="{FF2B5EF4-FFF2-40B4-BE49-F238E27FC236}">
                <a16:creationId xmlns:a16="http://schemas.microsoft.com/office/drawing/2014/main" id="{20D13132-8760-9BA4-EA2F-E79FF69CD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028" y="5635615"/>
            <a:ext cx="1025771" cy="547249"/>
          </a:xfrm>
          <a:prstGeom prst="rect">
            <a:avLst/>
          </a:prstGeom>
        </p:spPr>
      </p:pic>
      <p:sp>
        <p:nvSpPr>
          <p:cNvPr id="4" name="Titre 1">
            <a:extLst>
              <a:ext uri="{FF2B5EF4-FFF2-40B4-BE49-F238E27FC236}">
                <a16:creationId xmlns:a16="http://schemas.microsoft.com/office/drawing/2014/main" id="{23AC7C8B-E57F-DCE4-706C-A0A55C5B270B}"/>
              </a:ext>
            </a:extLst>
          </p:cNvPr>
          <p:cNvSpPr txBox="1">
            <a:spLocks/>
          </p:cNvSpPr>
          <p:nvPr/>
        </p:nvSpPr>
        <p:spPr>
          <a:xfrm>
            <a:off x="838199" y="993918"/>
            <a:ext cx="10515600" cy="54724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dirty="0"/>
              <a:t>Synthèse de l’atelier 1 – Lancement COP Occitanie</a:t>
            </a:r>
          </a:p>
        </p:txBody>
      </p:sp>
    </p:spTree>
    <p:extLst>
      <p:ext uri="{BB962C8B-B14F-4D97-AF65-F5344CB8AC3E}">
        <p14:creationId xmlns:p14="http://schemas.microsoft.com/office/powerpoint/2010/main" val="628924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E5E79A-7D6B-4F34-8FC6-068010BE83A8}"/>
              </a:ext>
            </a:extLst>
          </p:cNvPr>
          <p:cNvSpPr>
            <a:spLocks noGrp="1"/>
          </p:cNvSpPr>
          <p:nvPr>
            <p:ph type="title"/>
          </p:nvPr>
        </p:nvSpPr>
        <p:spPr/>
        <p:txBody>
          <a:bodyPr/>
          <a:lstStyle/>
          <a:p>
            <a:r>
              <a:rPr lang="fr-FR" dirty="0"/>
              <a:t>69 participants au total.</a:t>
            </a:r>
          </a:p>
        </p:txBody>
      </p:sp>
      <p:pic>
        <p:nvPicPr>
          <p:cNvPr id="5" name="Espace réservé du contenu 4">
            <a:extLst>
              <a:ext uri="{FF2B5EF4-FFF2-40B4-BE49-F238E27FC236}">
                <a16:creationId xmlns:a16="http://schemas.microsoft.com/office/drawing/2014/main" id="{E5B589DB-5557-497B-AB27-53A373AF2AC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053" t="31504"/>
          <a:stretch/>
        </p:blipFill>
        <p:spPr>
          <a:xfrm>
            <a:off x="7109011" y="2814918"/>
            <a:ext cx="4492446" cy="255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8" name="Graphique 7">
            <a:extLst>
              <a:ext uri="{FF2B5EF4-FFF2-40B4-BE49-F238E27FC236}">
                <a16:creationId xmlns:a16="http://schemas.microsoft.com/office/drawing/2014/main" id="{5D08E941-35DA-4593-BD52-0E0F4E5B0CC6}"/>
              </a:ext>
            </a:extLst>
          </p:cNvPr>
          <p:cNvGraphicFramePr/>
          <p:nvPr>
            <p:extLst>
              <p:ext uri="{D42A27DB-BD31-4B8C-83A1-F6EECF244321}">
                <p14:modId xmlns:p14="http://schemas.microsoft.com/office/powerpoint/2010/main" val="1430503751"/>
              </p:ext>
            </p:extLst>
          </p:nvPr>
        </p:nvGraphicFramePr>
        <p:xfrm>
          <a:off x="-289859" y="1284442"/>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21862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0621E1-C833-D217-A356-3CDE6F08BD97}"/>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7FC9DB47-5A91-05EA-3DE3-F177C2E1E33C}"/>
              </a:ext>
            </a:extLst>
          </p:cNvPr>
          <p:cNvSpPr>
            <a:spLocks noGrp="1"/>
          </p:cNvSpPr>
          <p:nvPr>
            <p:ph type="subTitle" idx="1"/>
          </p:nvPr>
        </p:nvSpPr>
        <p:spPr/>
        <p:txBody>
          <a:bodyPr/>
          <a:lstStyle/>
          <a:p>
            <a:endParaRPr lang="fr-FR"/>
          </a:p>
        </p:txBody>
      </p:sp>
      <p:pic>
        <p:nvPicPr>
          <p:cNvPr id="5" name="Image 4" descr="Ruban violet sur fond violet">
            <a:extLst>
              <a:ext uri="{FF2B5EF4-FFF2-40B4-BE49-F238E27FC236}">
                <a16:creationId xmlns:a16="http://schemas.microsoft.com/office/drawing/2014/main" id="{A2E91440-5156-CA98-28BD-695F338AA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254B483-19A7-A5D3-AB8A-A7B58D78658E}"/>
              </a:ext>
            </a:extLst>
          </p:cNvPr>
          <p:cNvSpPr/>
          <p:nvPr/>
        </p:nvSpPr>
        <p:spPr>
          <a:xfrm>
            <a:off x="725055" y="582559"/>
            <a:ext cx="10741891" cy="57265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852E6008-39A0-F108-C10E-1140D73CA5F6}"/>
              </a:ext>
            </a:extLst>
          </p:cNvPr>
          <p:cNvSpPr txBox="1"/>
          <p:nvPr/>
        </p:nvSpPr>
        <p:spPr>
          <a:xfrm>
            <a:off x="1417781" y="797608"/>
            <a:ext cx="9356436" cy="523220"/>
          </a:xfrm>
          <a:prstGeom prst="rect">
            <a:avLst/>
          </a:prstGeom>
          <a:noFill/>
        </p:spPr>
        <p:txBody>
          <a:bodyPr wrap="square" rtlCol="0">
            <a:spAutoFit/>
          </a:bodyPr>
          <a:lstStyle/>
          <a:p>
            <a:pPr algn="ctr"/>
            <a:r>
              <a:rPr lang="fr-FR" sz="2800" b="1" dirty="0"/>
              <a:t>Fiche établissement</a:t>
            </a:r>
          </a:p>
        </p:txBody>
      </p:sp>
      <p:sp>
        <p:nvSpPr>
          <p:cNvPr id="8" name="ZoneTexte 7">
            <a:extLst>
              <a:ext uri="{FF2B5EF4-FFF2-40B4-BE49-F238E27FC236}">
                <a16:creationId xmlns:a16="http://schemas.microsoft.com/office/drawing/2014/main" id="{46158078-2C40-71DE-0301-B4F112CBC134}"/>
              </a:ext>
            </a:extLst>
          </p:cNvPr>
          <p:cNvSpPr txBox="1"/>
          <p:nvPr/>
        </p:nvSpPr>
        <p:spPr>
          <a:xfrm>
            <a:off x="1108363" y="1444830"/>
            <a:ext cx="9975272" cy="1077218"/>
          </a:xfrm>
          <a:prstGeom prst="rect">
            <a:avLst/>
          </a:prstGeom>
          <a:noFill/>
        </p:spPr>
        <p:txBody>
          <a:bodyPr wrap="square" rtlCol="0">
            <a:spAutoFit/>
          </a:bodyPr>
          <a:lstStyle/>
          <a:p>
            <a:pPr algn="just"/>
            <a:r>
              <a:rPr lang="fr-FR" sz="1600" dirty="0">
                <a:latin typeface="+mj-lt"/>
              </a:rPr>
              <a:t>L’idée de cette fiche est de pouvoir permettre aux acteurs du territoire de se connaitre, de s’identifier et de mutualiser les connaissances, les questionnements et les avancées de chacun dans la prise en charge des personnes épileptiques.</a:t>
            </a:r>
          </a:p>
          <a:p>
            <a:pPr algn="just"/>
            <a:r>
              <a:rPr lang="fr-FR" sz="1600" dirty="0">
                <a:latin typeface="+mj-lt"/>
              </a:rPr>
              <a:t>En préalable, nous vous proposons à chacun de se présenter en répondant (rapidement) à quelques petites questions qui nous permettra, dans un prochain temps d’échanger sur vos questionnements en croisant les regards.</a:t>
            </a:r>
          </a:p>
        </p:txBody>
      </p:sp>
      <p:sp>
        <p:nvSpPr>
          <p:cNvPr id="9" name="Rectangle : coins arrondis 8">
            <a:extLst>
              <a:ext uri="{FF2B5EF4-FFF2-40B4-BE49-F238E27FC236}">
                <a16:creationId xmlns:a16="http://schemas.microsoft.com/office/drawing/2014/main" id="{E073D473-EB9B-9489-835D-1EFE6852D051}"/>
              </a:ext>
            </a:extLst>
          </p:cNvPr>
          <p:cNvSpPr/>
          <p:nvPr/>
        </p:nvSpPr>
        <p:spPr>
          <a:xfrm>
            <a:off x="1311564" y="2842259"/>
            <a:ext cx="2102196" cy="2978595"/>
          </a:xfrm>
          <a:prstGeom prst="roundRect">
            <a:avLst/>
          </a:prstGeom>
          <a:solidFill>
            <a:srgbClr val="322C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Nom de l’établissement : </a:t>
            </a:r>
          </a:p>
          <a:p>
            <a:pPr algn="ctr"/>
            <a:endParaRPr lang="fr-FR" dirty="0"/>
          </a:p>
        </p:txBody>
      </p:sp>
      <p:sp>
        <p:nvSpPr>
          <p:cNvPr id="10" name="Rectangle : coins arrondis 9">
            <a:extLst>
              <a:ext uri="{FF2B5EF4-FFF2-40B4-BE49-F238E27FC236}">
                <a16:creationId xmlns:a16="http://schemas.microsoft.com/office/drawing/2014/main" id="{C86C2602-B95C-F1AE-7E38-41574A83E06B}"/>
              </a:ext>
            </a:extLst>
          </p:cNvPr>
          <p:cNvSpPr/>
          <p:nvPr/>
        </p:nvSpPr>
        <p:spPr>
          <a:xfrm>
            <a:off x="4185139" y="3260317"/>
            <a:ext cx="6934368" cy="289560"/>
          </a:xfrm>
          <a:prstGeom prst="roundRect">
            <a:avLst/>
          </a:prstGeom>
          <a:solidFill>
            <a:srgbClr val="322C76"/>
          </a:solidFill>
          <a:ln>
            <a:solidFill>
              <a:srgbClr val="322C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dirty="0"/>
              <a:t>Où je vais ? </a:t>
            </a:r>
            <a:r>
              <a:rPr lang="fr-FR" sz="1200" i="1" dirty="0"/>
              <a:t>Mes besoins, mes questionnements, réflexions, problématiques en épilepsie</a:t>
            </a:r>
            <a:endParaRPr lang="fr-FR" i="1" dirty="0"/>
          </a:p>
        </p:txBody>
      </p:sp>
      <p:sp>
        <p:nvSpPr>
          <p:cNvPr id="11" name="Rectangle : coins arrondis 10">
            <a:extLst>
              <a:ext uri="{FF2B5EF4-FFF2-40B4-BE49-F238E27FC236}">
                <a16:creationId xmlns:a16="http://schemas.microsoft.com/office/drawing/2014/main" id="{90B6FA5C-F764-6545-0FD2-D7ABE2F41E8B}"/>
              </a:ext>
            </a:extLst>
          </p:cNvPr>
          <p:cNvSpPr/>
          <p:nvPr/>
        </p:nvSpPr>
        <p:spPr>
          <a:xfrm>
            <a:off x="4215911" y="4461537"/>
            <a:ext cx="6930735" cy="474315"/>
          </a:xfrm>
          <a:prstGeom prst="roundRect">
            <a:avLst/>
          </a:prstGeom>
          <a:solidFill>
            <a:srgbClr val="322C76"/>
          </a:solidFill>
          <a:ln>
            <a:solidFill>
              <a:srgbClr val="322C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dirty="0"/>
              <a:t>D’où je viens ? </a:t>
            </a:r>
            <a:r>
              <a:rPr lang="fr-FR" sz="1200" i="1" dirty="0"/>
              <a:t>Vous avez surement déjà abordé des questions en interne qui ont abouties (ou non…) à des protocoles, un accompagnement spécifique… que vous pourriez partager</a:t>
            </a:r>
            <a:endParaRPr lang="fr-FR" i="1" dirty="0"/>
          </a:p>
        </p:txBody>
      </p:sp>
      <p:sp>
        <p:nvSpPr>
          <p:cNvPr id="12" name="ZoneTexte 11">
            <a:extLst>
              <a:ext uri="{FF2B5EF4-FFF2-40B4-BE49-F238E27FC236}">
                <a16:creationId xmlns:a16="http://schemas.microsoft.com/office/drawing/2014/main" id="{38BC3958-A192-A848-D6FA-058C83D4E690}"/>
              </a:ext>
            </a:extLst>
          </p:cNvPr>
          <p:cNvSpPr txBox="1"/>
          <p:nvPr/>
        </p:nvSpPr>
        <p:spPr>
          <a:xfrm>
            <a:off x="4152900" y="3597683"/>
            <a:ext cx="6930735" cy="276999"/>
          </a:xfrm>
          <a:prstGeom prst="rect">
            <a:avLst/>
          </a:prstGeom>
          <a:noFill/>
        </p:spPr>
        <p:txBody>
          <a:bodyPr wrap="square" rtlCol="0">
            <a:spAutoFit/>
          </a:bodyPr>
          <a:lstStyle/>
          <a:p>
            <a:r>
              <a:rPr lang="fr-FR" sz="1200" dirty="0"/>
              <a:t>Vous pouvez répondre ici</a:t>
            </a:r>
          </a:p>
        </p:txBody>
      </p:sp>
      <p:sp>
        <p:nvSpPr>
          <p:cNvPr id="13" name="ZoneTexte 12">
            <a:extLst>
              <a:ext uri="{FF2B5EF4-FFF2-40B4-BE49-F238E27FC236}">
                <a16:creationId xmlns:a16="http://schemas.microsoft.com/office/drawing/2014/main" id="{1E1FF371-75BC-9E87-ED20-E113565DA193}"/>
              </a:ext>
            </a:extLst>
          </p:cNvPr>
          <p:cNvSpPr txBox="1"/>
          <p:nvPr/>
        </p:nvSpPr>
        <p:spPr>
          <a:xfrm>
            <a:off x="4152900" y="4980801"/>
            <a:ext cx="6930735" cy="276999"/>
          </a:xfrm>
          <a:prstGeom prst="rect">
            <a:avLst/>
          </a:prstGeom>
          <a:noFill/>
        </p:spPr>
        <p:txBody>
          <a:bodyPr wrap="square" rtlCol="0">
            <a:spAutoFit/>
          </a:bodyPr>
          <a:lstStyle/>
          <a:p>
            <a:r>
              <a:rPr lang="fr-FR" sz="1200" dirty="0"/>
              <a:t>Vous pouvez répondre ici</a:t>
            </a:r>
          </a:p>
        </p:txBody>
      </p:sp>
      <p:pic>
        <p:nvPicPr>
          <p:cNvPr id="15" name="Image 14" descr="Une image contenant texte, Graphique, Police, graphisme&#10;&#10;Description générée automatiquement">
            <a:extLst>
              <a:ext uri="{FF2B5EF4-FFF2-40B4-BE49-F238E27FC236}">
                <a16:creationId xmlns:a16="http://schemas.microsoft.com/office/drawing/2014/main" id="{20D13132-8760-9BA4-EA2F-E79FF69CD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1174" y="5757500"/>
            <a:ext cx="1025771" cy="547249"/>
          </a:xfrm>
          <a:prstGeom prst="rect">
            <a:avLst/>
          </a:prstGeom>
        </p:spPr>
      </p:pic>
    </p:spTree>
    <p:extLst>
      <p:ext uri="{BB962C8B-B14F-4D97-AF65-F5344CB8AC3E}">
        <p14:creationId xmlns:p14="http://schemas.microsoft.com/office/powerpoint/2010/main" val="243725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rgbClr val="9C98C0"/>
            </a:gs>
            <a:gs pos="83000">
              <a:srgbClr val="9C98C0"/>
            </a:gs>
            <a:gs pos="100000">
              <a:srgbClr val="E6E3EF"/>
            </a:gs>
          </a:gsLst>
          <a:lin ang="5400000" scaled="1"/>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31F31FBB-F4C4-4DDF-A278-B95629AED284}"/>
              </a:ext>
            </a:extLst>
          </p:cNvPr>
          <p:cNvSpPr>
            <a:spLocks noGrp="1"/>
          </p:cNvSpPr>
          <p:nvPr>
            <p:ph type="title"/>
          </p:nvPr>
        </p:nvSpPr>
        <p:spPr>
          <a:xfrm>
            <a:off x="1036282" y="365125"/>
            <a:ext cx="9867644" cy="938330"/>
          </a:xfrm>
        </p:spPr>
        <p:txBody>
          <a:bodyPr>
            <a:normAutofit/>
          </a:bodyPr>
          <a:lstStyle/>
          <a:p>
            <a:r>
              <a:rPr lang="fr-FR" sz="3600" dirty="0"/>
              <a:t>Atelier 2: anticipation, gestion prévention de la crise.</a:t>
            </a:r>
          </a:p>
        </p:txBody>
      </p:sp>
      <p:sp>
        <p:nvSpPr>
          <p:cNvPr id="13" name="Content Placeholder 12">
            <a:extLst>
              <a:ext uri="{FF2B5EF4-FFF2-40B4-BE49-F238E27FC236}">
                <a16:creationId xmlns:a16="http://schemas.microsoft.com/office/drawing/2014/main" id="{1C32C7D9-2EB3-9571-7D67-4D348118D123}"/>
              </a:ext>
            </a:extLst>
          </p:cNvPr>
          <p:cNvSpPr>
            <a:spLocks noGrp="1"/>
          </p:cNvSpPr>
          <p:nvPr>
            <p:ph idx="1"/>
          </p:nvPr>
        </p:nvSpPr>
        <p:spPr>
          <a:xfrm>
            <a:off x="1307379" y="1811783"/>
            <a:ext cx="10767389" cy="3742762"/>
          </a:xfrm>
        </p:spPr>
        <p:txBody>
          <a:bodyPr>
            <a:normAutofit/>
          </a:bodyPr>
          <a:lstStyle/>
          <a:p>
            <a:r>
              <a:rPr lang="en-US" sz="2000" dirty="0"/>
              <a:t>Intervention de Pierre Meyer. </a:t>
            </a:r>
          </a:p>
          <a:p>
            <a:endParaRPr lang="en-US" sz="2000" dirty="0"/>
          </a:p>
          <a:p>
            <a:r>
              <a:rPr lang="en-US" sz="2000" dirty="0"/>
              <a:t>Présentation </a:t>
            </a:r>
            <a:r>
              <a:rPr lang="en-US" sz="2000" dirty="0" err="1"/>
              <a:t>d’outils</a:t>
            </a:r>
            <a:r>
              <a:rPr lang="en-US" sz="2000" dirty="0"/>
              <a:t> : La Fiche </a:t>
            </a:r>
            <a:r>
              <a:rPr lang="en-US" sz="2000" dirty="0" err="1"/>
              <a:t>relevé</a:t>
            </a:r>
            <a:r>
              <a:rPr lang="en-US" sz="2000" dirty="0"/>
              <a:t> de crise, le guide aides techniques.</a:t>
            </a:r>
          </a:p>
          <a:p>
            <a:endParaRPr lang="en-US" sz="2000" dirty="0"/>
          </a:p>
        </p:txBody>
      </p:sp>
      <p:pic>
        <p:nvPicPr>
          <p:cNvPr id="7" name="Image 6">
            <a:extLst>
              <a:ext uri="{FF2B5EF4-FFF2-40B4-BE49-F238E27FC236}">
                <a16:creationId xmlns:a16="http://schemas.microsoft.com/office/drawing/2014/main" id="{EBFD90EC-83B2-42E4-9A9B-5B0F3776F30F}"/>
              </a:ext>
            </a:extLst>
          </p:cNvPr>
          <p:cNvPicPr>
            <a:picLocks noChangeAspect="1"/>
          </p:cNvPicPr>
          <p:nvPr/>
        </p:nvPicPr>
        <p:blipFill rotWithShape="1">
          <a:blip r:embed="rId2"/>
          <a:srcRect l="283" t="-851" r="43019" b="69520"/>
          <a:stretch/>
        </p:blipFill>
        <p:spPr>
          <a:xfrm>
            <a:off x="5800725" y="3928169"/>
            <a:ext cx="5418200" cy="1626376"/>
          </a:xfrm>
          <a:prstGeom prst="rect">
            <a:avLst/>
          </a:prstGeom>
          <a:ln>
            <a:noFill/>
          </a:ln>
          <a:effectLst>
            <a:outerShdw blurRad="292100" dist="139700" dir="2700000" algn="tl" rotWithShape="0">
              <a:srgbClr val="333333">
                <a:alpha val="65000"/>
              </a:srgbClr>
            </a:outerShdw>
          </a:effectLst>
        </p:spPr>
      </p:pic>
      <p:pic>
        <p:nvPicPr>
          <p:cNvPr id="4" name="Image 3">
            <a:extLst>
              <a:ext uri="{FF2B5EF4-FFF2-40B4-BE49-F238E27FC236}">
                <a16:creationId xmlns:a16="http://schemas.microsoft.com/office/drawing/2014/main" id="{F1165944-2B7A-45AB-A246-F50ECB9BAE1B}"/>
              </a:ext>
            </a:extLst>
          </p:cNvPr>
          <p:cNvPicPr>
            <a:picLocks noChangeAspect="1"/>
          </p:cNvPicPr>
          <p:nvPr/>
        </p:nvPicPr>
        <p:blipFill>
          <a:blip r:embed="rId3"/>
          <a:stretch>
            <a:fillRect/>
          </a:stretch>
        </p:blipFill>
        <p:spPr>
          <a:xfrm>
            <a:off x="844760" y="3928169"/>
            <a:ext cx="4025564" cy="22487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90134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 avec coin rogné 8">
            <a:extLst>
              <a:ext uri="{FF2B5EF4-FFF2-40B4-BE49-F238E27FC236}">
                <a16:creationId xmlns:a16="http://schemas.microsoft.com/office/drawing/2014/main" id="{312EB0B4-E2FB-47A7-99FD-B41948717BD7}"/>
              </a:ext>
            </a:extLst>
          </p:cNvPr>
          <p:cNvSpPr/>
          <p:nvPr/>
        </p:nvSpPr>
        <p:spPr>
          <a:xfrm>
            <a:off x="550985" y="1886209"/>
            <a:ext cx="5181600" cy="4034707"/>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8C5D2E0E-FD2B-43D6-B629-4B01ABA944BA}"/>
              </a:ext>
            </a:extLst>
          </p:cNvPr>
          <p:cNvSpPr>
            <a:spLocks noGrp="1"/>
          </p:cNvSpPr>
          <p:nvPr>
            <p:ph sz="half" idx="1"/>
          </p:nvPr>
        </p:nvSpPr>
        <p:spPr>
          <a:xfrm>
            <a:off x="550985" y="2006464"/>
            <a:ext cx="4818185" cy="3866798"/>
          </a:xfrm>
        </p:spPr>
        <p:txBody>
          <a:bodyPr>
            <a:noAutofit/>
          </a:bodyPr>
          <a:lstStyle/>
          <a:p>
            <a:r>
              <a:rPr lang="fr-FR" sz="1600" dirty="0">
                <a:effectLst/>
                <a:latin typeface="+mj-lt"/>
                <a:ea typeface="Calibri" panose="020F0502020204030204" pitchFamily="34" charset="0"/>
                <a:cs typeface="Times New Roman" panose="02020603050405020304" pitchFamily="18" charset="0"/>
              </a:rPr>
              <a:t>Le guide des </a:t>
            </a:r>
            <a:r>
              <a:rPr lang="fr-FR" sz="1600" b="1" dirty="0">
                <a:solidFill>
                  <a:srgbClr val="FF0000"/>
                </a:solidFill>
                <a:effectLst/>
                <a:latin typeface="+mj-lt"/>
                <a:ea typeface="Calibri" panose="020F0502020204030204" pitchFamily="34" charset="0"/>
                <a:cs typeface="Times New Roman" panose="02020603050405020304" pitchFamily="18" charset="0"/>
              </a:rPr>
              <a:t>aides techniques </a:t>
            </a:r>
            <a:r>
              <a:rPr lang="fr-FR" sz="1600" dirty="0">
                <a:effectLst/>
                <a:latin typeface="+mj-lt"/>
                <a:ea typeface="Calibri" panose="020F0502020204030204" pitchFamily="34" charset="0"/>
                <a:cs typeface="Times New Roman" panose="02020603050405020304" pitchFamily="18" charset="0"/>
              </a:rPr>
              <a:t>une co-construction née d’un groupe de travail COP. </a:t>
            </a:r>
          </a:p>
          <a:p>
            <a:pPr marL="0" indent="0">
              <a:buNone/>
            </a:pPr>
            <a:endParaRPr lang="fr-FR" sz="800" dirty="0">
              <a:effectLst/>
              <a:latin typeface="+mj-lt"/>
              <a:ea typeface="Calibri" panose="020F0502020204030204" pitchFamily="34" charset="0"/>
              <a:cs typeface="Times New Roman" panose="02020603050405020304" pitchFamily="18" charset="0"/>
            </a:endParaRPr>
          </a:p>
          <a:p>
            <a:pPr>
              <a:spcBef>
                <a:spcPts val="0"/>
              </a:spcBef>
            </a:pPr>
            <a:r>
              <a:rPr lang="fr-FR" sz="1600" i="1" dirty="0">
                <a:latin typeface="+mj-lt"/>
                <a:ea typeface="Calibri" panose="020F0502020204030204" pitchFamily="34" charset="0"/>
                <a:cs typeface="Times New Roman" panose="02020603050405020304" pitchFamily="18" charset="0"/>
              </a:rPr>
              <a:t>M</a:t>
            </a:r>
            <a:r>
              <a:rPr lang="fr-FR" sz="1600" i="1" dirty="0">
                <a:effectLst/>
                <a:latin typeface="+mj-lt"/>
                <a:ea typeface="Calibri" panose="020F0502020204030204" pitchFamily="34" charset="0"/>
                <a:cs typeface="Times New Roman" panose="02020603050405020304" pitchFamily="18" charset="0"/>
              </a:rPr>
              <a:t>anque d’informations, de retours sur le rapport coût/efficacité. Quelles seraient les indications avant de tester. Ont-ils une utilité réelle ? Dans le cadre d’un prêt, qui fait l’évaluation de retour ? Les familles ?</a:t>
            </a:r>
          </a:p>
          <a:p>
            <a:pPr marL="0" indent="0">
              <a:buNone/>
            </a:pPr>
            <a:endParaRPr lang="fr-FR" sz="800" i="1" dirty="0">
              <a:effectLst/>
              <a:latin typeface="+mj-lt"/>
              <a:ea typeface="Calibri" panose="020F0502020204030204" pitchFamily="34" charset="0"/>
              <a:cs typeface="Times New Roman" panose="02020603050405020304" pitchFamily="18" charset="0"/>
            </a:endParaRPr>
          </a:p>
          <a:p>
            <a:pPr>
              <a:spcBef>
                <a:spcPts val="0"/>
              </a:spcBef>
            </a:pPr>
            <a:r>
              <a:rPr lang="fr-FR" sz="1600" dirty="0">
                <a:effectLst/>
                <a:latin typeface="+mj-lt"/>
                <a:ea typeface="Calibri" panose="020F0502020204030204" pitchFamily="34" charset="0"/>
                <a:cs typeface="Times New Roman" panose="02020603050405020304" pitchFamily="18" charset="0"/>
              </a:rPr>
              <a:t>Question de famille au sujet de l’accueil en établissement: </a:t>
            </a:r>
            <a:r>
              <a:rPr lang="fr-FR" sz="1600" i="1" dirty="0">
                <a:effectLst/>
                <a:latin typeface="+mj-lt"/>
                <a:ea typeface="Calibri" panose="020F0502020204030204" pitchFamily="34" charset="0"/>
                <a:cs typeface="Times New Roman" panose="02020603050405020304" pitchFamily="18" charset="0"/>
              </a:rPr>
              <a:t>Comment peut-on faire confiance ?</a:t>
            </a:r>
          </a:p>
          <a:p>
            <a:pPr marL="0" indent="0">
              <a:spcBef>
                <a:spcPts val="0"/>
              </a:spcBef>
              <a:buNone/>
            </a:pPr>
            <a:endParaRPr lang="fr-FR" sz="1600" i="1" dirty="0">
              <a:effectLst/>
              <a:latin typeface="+mj-lt"/>
              <a:ea typeface="Calibri" panose="020F0502020204030204" pitchFamily="34" charset="0"/>
              <a:cs typeface="Times New Roman" panose="02020603050405020304" pitchFamily="18" charset="0"/>
            </a:endParaRPr>
          </a:p>
          <a:p>
            <a:pPr marL="0" indent="0">
              <a:spcBef>
                <a:spcPts val="0"/>
              </a:spcBef>
              <a:buNone/>
            </a:pPr>
            <a:endParaRPr lang="fr-FR" sz="800" i="1" dirty="0">
              <a:effectLst/>
              <a:latin typeface="+mj-lt"/>
              <a:ea typeface="Calibri" panose="020F0502020204030204" pitchFamily="34" charset="0"/>
              <a:cs typeface="Times New Roman" panose="02020603050405020304" pitchFamily="18" charset="0"/>
            </a:endParaRPr>
          </a:p>
          <a:p>
            <a:pPr>
              <a:spcBef>
                <a:spcPts val="0"/>
              </a:spcBef>
            </a:pPr>
            <a:r>
              <a:rPr lang="fr-FR" sz="1600" i="1" dirty="0">
                <a:effectLst/>
                <a:latin typeface="+mj-lt"/>
                <a:ea typeface="Calibri" panose="020F0502020204030204" pitchFamily="34" charset="0"/>
                <a:cs typeface="Times New Roman" panose="02020603050405020304" pitchFamily="18" charset="0"/>
              </a:rPr>
              <a:t> </a:t>
            </a:r>
            <a:r>
              <a:rPr lang="fr-FR" sz="1600" dirty="0">
                <a:effectLst/>
                <a:latin typeface="+mj-lt"/>
                <a:ea typeface="Calibri" panose="020F0502020204030204" pitchFamily="34" charset="0"/>
                <a:cs typeface="Times New Roman" panose="02020603050405020304" pitchFamily="18" charset="0"/>
              </a:rPr>
              <a:t>Questionne </a:t>
            </a:r>
            <a:r>
              <a:rPr lang="fr-FR" sz="1600" b="1" dirty="0">
                <a:solidFill>
                  <a:srgbClr val="FF0000"/>
                </a:solidFill>
                <a:effectLst/>
                <a:latin typeface="+mj-lt"/>
                <a:ea typeface="Calibri" panose="020F0502020204030204" pitchFamily="34" charset="0"/>
                <a:cs typeface="Times New Roman" panose="02020603050405020304" pitchFamily="18" charset="0"/>
              </a:rPr>
              <a:t>la transition vers âge adulte.</a:t>
            </a:r>
          </a:p>
          <a:p>
            <a:pPr marL="0" indent="0">
              <a:spcBef>
                <a:spcPts val="0"/>
              </a:spcBef>
              <a:buNone/>
            </a:pPr>
            <a:endParaRPr lang="fr-FR" sz="1600" dirty="0">
              <a:solidFill>
                <a:srgbClr val="FF0000"/>
              </a:solidFill>
              <a:effectLst/>
              <a:latin typeface="+mj-lt"/>
              <a:ea typeface="Calibri" panose="020F0502020204030204" pitchFamily="34" charset="0"/>
              <a:cs typeface="Times New Roman" panose="02020603050405020304" pitchFamily="18" charset="0"/>
            </a:endParaRPr>
          </a:p>
          <a:p>
            <a:pPr>
              <a:spcBef>
                <a:spcPts val="0"/>
              </a:spcBef>
            </a:pPr>
            <a:r>
              <a:rPr lang="fr-FR" sz="1600" dirty="0">
                <a:latin typeface="+mj-lt"/>
                <a:ea typeface="Calibri" panose="020F0502020204030204" pitchFamily="34" charset="0"/>
                <a:cs typeface="Times New Roman" panose="02020603050405020304" pitchFamily="18" charset="0"/>
              </a:rPr>
              <a:t>La </a:t>
            </a:r>
            <a:r>
              <a:rPr lang="fr-FR" sz="1600" i="1" dirty="0">
                <a:solidFill>
                  <a:srgbClr val="FF0000"/>
                </a:solidFill>
                <a:latin typeface="+mj-lt"/>
                <a:ea typeface="Calibri" panose="020F0502020204030204" pitchFamily="34" charset="0"/>
                <a:cs typeface="Times New Roman" panose="02020603050405020304" pitchFamily="18" charset="0"/>
              </a:rPr>
              <a:t>fiche de relevé de crise </a:t>
            </a:r>
            <a:r>
              <a:rPr lang="fr-FR" sz="1600" dirty="0">
                <a:latin typeface="+mj-lt"/>
                <a:ea typeface="Calibri" panose="020F0502020204030204" pitchFamily="34" charset="0"/>
                <a:cs typeface="Times New Roman" panose="02020603050405020304" pitchFamily="18" charset="0"/>
              </a:rPr>
              <a:t>à généraliser? </a:t>
            </a:r>
            <a:r>
              <a:rPr lang="fr-FR" sz="1600" i="1" dirty="0">
                <a:latin typeface="+mj-lt"/>
                <a:ea typeface="Calibri" panose="020F0502020204030204" pitchFamily="34" charset="0"/>
                <a:cs typeface="Times New Roman" panose="02020603050405020304" pitchFamily="18" charset="0"/>
              </a:rPr>
              <a:t>A</a:t>
            </a:r>
            <a:r>
              <a:rPr lang="fr-FR" sz="1600" i="1" dirty="0">
                <a:solidFill>
                  <a:srgbClr val="202124"/>
                </a:solidFill>
                <a:effectLst/>
                <a:latin typeface="+mj-lt"/>
                <a:ea typeface="Calibri" panose="020F0502020204030204" pitchFamily="34" charset="0"/>
                <a:cs typeface="Calibri" panose="020F0502020204030204" pitchFamily="34" charset="0"/>
              </a:rPr>
              <a:t>vant de prévenir, il faut </a:t>
            </a:r>
            <a:r>
              <a:rPr lang="fr-FR" sz="1600" b="1" i="1" dirty="0">
                <a:solidFill>
                  <a:srgbClr val="FF0000"/>
                </a:solidFill>
                <a:effectLst/>
                <a:latin typeface="+mj-lt"/>
                <a:ea typeface="Calibri" panose="020F0502020204030204" pitchFamily="34" charset="0"/>
                <a:cs typeface="Calibri" panose="020F0502020204030204" pitchFamily="34" charset="0"/>
              </a:rPr>
              <a:t>connaître le risque</a:t>
            </a:r>
            <a:r>
              <a:rPr lang="fr-FR" sz="1600" i="1" dirty="0">
                <a:solidFill>
                  <a:srgbClr val="202124"/>
                </a:solidFill>
                <a:effectLst/>
                <a:latin typeface="+mj-lt"/>
                <a:ea typeface="Calibri" panose="020F0502020204030204" pitchFamily="34" charset="0"/>
                <a:cs typeface="Calibri" panose="020F0502020204030204" pitchFamily="34" charset="0"/>
              </a:rPr>
              <a:t>. Serait un outil pour les MDA/MDPH. </a:t>
            </a:r>
            <a:endParaRPr lang="fr-FR" sz="1600" i="1" dirty="0">
              <a:effectLst/>
              <a:latin typeface="+mj-lt"/>
              <a:ea typeface="Calibri" panose="020F0502020204030204" pitchFamily="34" charset="0"/>
              <a:cs typeface="Times New Roman" panose="02020603050405020304" pitchFamily="18" charset="0"/>
            </a:endParaRPr>
          </a:p>
          <a:p>
            <a:endParaRPr lang="fr-FR" sz="1600" dirty="0">
              <a:latin typeface="+mj-lt"/>
              <a:ea typeface="Calibri" panose="020F0502020204030204" pitchFamily="34" charset="0"/>
              <a:cs typeface="Times New Roman" panose="02020603050405020304" pitchFamily="18" charset="0"/>
            </a:endParaRPr>
          </a:p>
          <a:p>
            <a:endParaRPr lang="fr-FR" sz="1600" dirty="0">
              <a:latin typeface="+mj-lt"/>
            </a:endParaRPr>
          </a:p>
        </p:txBody>
      </p:sp>
      <p:sp>
        <p:nvSpPr>
          <p:cNvPr id="4" name="Espace réservé du contenu 3">
            <a:extLst>
              <a:ext uri="{FF2B5EF4-FFF2-40B4-BE49-F238E27FC236}">
                <a16:creationId xmlns:a16="http://schemas.microsoft.com/office/drawing/2014/main" id="{3F6DD47F-A831-4E77-89E4-8C77D68D7FE9}"/>
              </a:ext>
            </a:extLst>
          </p:cNvPr>
          <p:cNvSpPr>
            <a:spLocks noGrp="1"/>
          </p:cNvSpPr>
          <p:nvPr>
            <p:ph sz="half" idx="2"/>
          </p:nvPr>
        </p:nvSpPr>
        <p:spPr>
          <a:xfrm>
            <a:off x="6096001" y="1917348"/>
            <a:ext cx="5694484" cy="3955914"/>
          </a:xfrm>
        </p:spPr>
        <p:txBody>
          <a:bodyPr>
            <a:noAutofit/>
          </a:bodyPr>
          <a:lstStyle/>
          <a:p>
            <a:r>
              <a:rPr lang="fr-FR" sz="1500" dirty="0">
                <a:effectLst/>
                <a:latin typeface="+mj-lt"/>
                <a:ea typeface="Calibri" panose="020F0502020204030204" pitchFamily="34" charset="0"/>
                <a:cs typeface="Times New Roman" panose="02020603050405020304" pitchFamily="18" charset="0"/>
              </a:rPr>
              <a:t>P Meyer préconise </a:t>
            </a:r>
            <a:r>
              <a:rPr lang="fr-FR" sz="1500" i="1" dirty="0">
                <a:effectLst/>
                <a:latin typeface="+mj-lt"/>
                <a:ea typeface="Calibri" panose="020F0502020204030204" pitchFamily="34" charset="0"/>
                <a:cs typeface="Times New Roman" panose="02020603050405020304" pitchFamily="18" charset="0"/>
              </a:rPr>
              <a:t>le casque de rugby pour démarrer, à moindre coût. </a:t>
            </a:r>
          </a:p>
          <a:p>
            <a:r>
              <a:rPr lang="fr-FR" sz="1500" dirty="0">
                <a:latin typeface="+mj-lt"/>
                <a:ea typeface="Calibri" panose="020F0502020204030204" pitchFamily="34" charset="0"/>
                <a:cs typeface="Times New Roman" panose="02020603050405020304" pitchFamily="18" charset="0"/>
              </a:rPr>
              <a:t>Les d</a:t>
            </a:r>
            <a:r>
              <a:rPr lang="fr-FR" sz="1500" dirty="0">
                <a:effectLst/>
                <a:latin typeface="+mj-lt"/>
                <a:ea typeface="Calibri" panose="020F0502020204030204" pitchFamily="34" charset="0"/>
                <a:cs typeface="Times New Roman" panose="02020603050405020304" pitchFamily="18" charset="0"/>
              </a:rPr>
              <a:t>ispositifs de surveillance, ne sont pas reconnus comme dispositif médical, certains sont maintenant reconnus. </a:t>
            </a:r>
            <a:r>
              <a:rPr lang="fr-FR" sz="1500" u="sng" dirty="0">
                <a:effectLst/>
                <a:latin typeface="+mj-lt"/>
                <a:ea typeface="Calibri" panose="020F0502020204030204" pitchFamily="34" charset="0"/>
                <a:cs typeface="Times New Roman" panose="02020603050405020304" pitchFamily="18" charset="0"/>
              </a:rPr>
              <a:t>Lesquels?</a:t>
            </a:r>
            <a:endParaRPr lang="fr-FR" sz="1500" dirty="0">
              <a:effectLst/>
              <a:latin typeface="+mj-lt"/>
              <a:ea typeface="Calibri" panose="020F0502020204030204" pitchFamily="34" charset="0"/>
              <a:cs typeface="Times New Roman" panose="02020603050405020304" pitchFamily="18" charset="0"/>
            </a:endParaRPr>
          </a:p>
          <a:p>
            <a:r>
              <a:rPr lang="fr-FR" sz="1500" dirty="0">
                <a:effectLst/>
                <a:latin typeface="+mj-lt"/>
                <a:ea typeface="Calibri" panose="020F0502020204030204" pitchFamily="34" charset="0"/>
                <a:cs typeface="Times New Roman" panose="02020603050405020304" pitchFamily="18" charset="0"/>
              </a:rPr>
              <a:t>Association syndrome de </a:t>
            </a:r>
            <a:r>
              <a:rPr lang="fr-FR" sz="1500" dirty="0" err="1">
                <a:effectLst/>
                <a:latin typeface="+mj-lt"/>
                <a:ea typeface="Calibri" panose="020F0502020204030204" pitchFamily="34" charset="0"/>
                <a:cs typeface="Times New Roman" panose="02020603050405020304" pitchFamily="18" charset="0"/>
              </a:rPr>
              <a:t>Dravet</a:t>
            </a:r>
            <a:r>
              <a:rPr lang="fr-FR" sz="1500" dirty="0">
                <a:latin typeface="+mj-lt"/>
                <a:ea typeface="Calibri" panose="020F0502020204030204" pitchFamily="34" charset="0"/>
                <a:cs typeface="Times New Roman" panose="02020603050405020304" pitchFamily="18" charset="0"/>
              </a:rPr>
              <a:t> peut prêter du matériel en amont.</a:t>
            </a:r>
          </a:p>
          <a:p>
            <a:r>
              <a:rPr lang="fr-FR" sz="1500" dirty="0">
                <a:latin typeface="+mj-lt"/>
                <a:ea typeface="Calibri" panose="020F0502020204030204" pitchFamily="34" charset="0"/>
                <a:cs typeface="Times New Roman" panose="02020603050405020304" pitchFamily="18" charset="0"/>
              </a:rPr>
              <a:t> </a:t>
            </a:r>
            <a:r>
              <a:rPr lang="fr-FR" sz="1500" i="1" dirty="0">
                <a:effectLst/>
                <a:latin typeface="+mj-lt"/>
                <a:ea typeface="Calibri" panose="020F0502020204030204" pitchFamily="34" charset="0"/>
                <a:cs typeface="Times New Roman" panose="02020603050405020304" pitchFamily="18" charset="0"/>
              </a:rPr>
              <a:t>Sur lieu de travail, par exemple, </a:t>
            </a:r>
            <a:r>
              <a:rPr lang="fr-FR" sz="1500" i="1" dirty="0">
                <a:effectLst/>
                <a:latin typeface="+mj-lt"/>
                <a:ea typeface="Calibri" panose="020F0502020204030204" pitchFamily="34" charset="0"/>
              </a:rPr>
              <a:t>Il est important, comme pour toute autre maladie ou comme pour les troubles moteurs, de raisonner en termes d’adaptation de l’environnement de travail de la personne et non l’adaptation de la personne à un emploi. Le capitonnage bureau + fauteuil adapté, lit surbaissé.</a:t>
            </a:r>
            <a:endParaRPr lang="fr-FR" sz="1500" i="1" dirty="0">
              <a:effectLst/>
              <a:latin typeface="+mj-lt"/>
              <a:ea typeface="Calibri" panose="020F0502020204030204" pitchFamily="34" charset="0"/>
              <a:cs typeface="Times New Roman" panose="02020603050405020304" pitchFamily="18" charset="0"/>
            </a:endParaRPr>
          </a:p>
          <a:p>
            <a:pPr marL="0" indent="0">
              <a:buNone/>
            </a:pPr>
            <a:endParaRPr lang="fr-FR" sz="1500" dirty="0">
              <a:latin typeface="+mj-lt"/>
              <a:ea typeface="Calibri" panose="020F0502020204030204" pitchFamily="34" charset="0"/>
              <a:cs typeface="Times New Roman" panose="02020603050405020304" pitchFamily="18" charset="0"/>
            </a:endParaRPr>
          </a:p>
          <a:p>
            <a:r>
              <a:rPr lang="fr-FR" sz="1500" dirty="0">
                <a:effectLst/>
                <a:latin typeface="+mj-lt"/>
                <a:ea typeface="Calibri" panose="020F0502020204030204" pitchFamily="34" charset="0"/>
                <a:cs typeface="Times New Roman" panose="02020603050405020304" pitchFamily="18" charset="0"/>
              </a:rPr>
              <a:t>Ce sont les familles qui connaissent les crises. Appui essentiel.</a:t>
            </a:r>
          </a:p>
          <a:p>
            <a:r>
              <a:rPr lang="fr-FR" sz="1500" dirty="0">
                <a:effectLst/>
                <a:latin typeface="+mj-lt"/>
                <a:ea typeface="Calibri" panose="020F0502020204030204" pitchFamily="34" charset="0"/>
                <a:cs typeface="Times New Roman" panose="02020603050405020304" pitchFamily="18" charset="0"/>
              </a:rPr>
              <a:t> Nécessité comme pour d’autres maladies rares, d’aides techniques adaptées au risque encore faut-il connaître le type de crise.</a:t>
            </a:r>
          </a:p>
          <a:p>
            <a:endParaRPr lang="fr-FR" sz="1500" dirty="0">
              <a:effectLst/>
              <a:latin typeface="+mj-lt"/>
              <a:ea typeface="Calibri" panose="020F0502020204030204" pitchFamily="34" charset="0"/>
              <a:cs typeface="Times New Roman" panose="02020603050405020304" pitchFamily="18" charset="0"/>
            </a:endParaRPr>
          </a:p>
          <a:p>
            <a:endParaRPr lang="fr-FR" sz="1500" dirty="0">
              <a:effectLst/>
              <a:latin typeface="+mj-lt"/>
              <a:ea typeface="Calibri" panose="020F0502020204030204" pitchFamily="34" charset="0"/>
              <a:cs typeface="Times New Roman" panose="02020603050405020304" pitchFamily="18" charset="0"/>
            </a:endParaRPr>
          </a:p>
          <a:p>
            <a:endParaRPr lang="fr-FR" sz="1500" dirty="0">
              <a:effectLst/>
              <a:latin typeface="+mj-lt"/>
              <a:ea typeface="Calibri" panose="020F0502020204030204" pitchFamily="34" charset="0"/>
              <a:cs typeface="Times New Roman" panose="02020603050405020304" pitchFamily="18" charset="0"/>
            </a:endParaRPr>
          </a:p>
          <a:p>
            <a:endParaRPr lang="fr-FR" sz="1500" dirty="0">
              <a:latin typeface="+mj-lt"/>
            </a:endParaRPr>
          </a:p>
        </p:txBody>
      </p:sp>
      <p:sp>
        <p:nvSpPr>
          <p:cNvPr id="5" name="Titre 1">
            <a:extLst>
              <a:ext uri="{FF2B5EF4-FFF2-40B4-BE49-F238E27FC236}">
                <a16:creationId xmlns:a16="http://schemas.microsoft.com/office/drawing/2014/main" id="{79923257-6AEB-47AC-80C1-B47CB3D4DE13}"/>
              </a:ext>
            </a:extLst>
          </p:cNvPr>
          <p:cNvSpPr>
            <a:spLocks noGrp="1"/>
          </p:cNvSpPr>
          <p:nvPr>
            <p:ph type="title"/>
          </p:nvPr>
        </p:nvSpPr>
        <p:spPr>
          <a:xfrm>
            <a:off x="838200" y="286871"/>
            <a:ext cx="10515600" cy="1326776"/>
          </a:xfrm>
        </p:spPr>
        <p:txBody>
          <a:bodyPr>
            <a:normAutofit/>
          </a:bodyPr>
          <a:lstStyle/>
          <a:p>
            <a:r>
              <a:rPr lang="fr-FR" sz="2400" dirty="0"/>
              <a:t>Le risque majeur reste la chute: Aides techniques, quelle prévention pour quelle crise? Jusqu’à quel point la personne peut-elle consentir à cette surveillance permanente au domicile, en établissement mais aussi sur son lieu de travail.</a:t>
            </a:r>
          </a:p>
        </p:txBody>
      </p:sp>
      <p:sp>
        <p:nvSpPr>
          <p:cNvPr id="7" name="ZoneTexte 6">
            <a:extLst>
              <a:ext uri="{FF2B5EF4-FFF2-40B4-BE49-F238E27FC236}">
                <a16:creationId xmlns:a16="http://schemas.microsoft.com/office/drawing/2014/main" id="{547D0FB2-A183-4C39-9B4D-31FAEEC2032F}"/>
              </a:ext>
            </a:extLst>
          </p:cNvPr>
          <p:cNvSpPr txBox="1"/>
          <p:nvPr/>
        </p:nvSpPr>
        <p:spPr>
          <a:xfrm>
            <a:off x="838200" y="6220588"/>
            <a:ext cx="10515600" cy="369332"/>
          </a:xfrm>
          <a:prstGeom prst="rect">
            <a:avLst/>
          </a:prstGeom>
          <a:noFill/>
        </p:spPr>
        <p:txBody>
          <a:bodyPr wrap="square" rtlCol="0">
            <a:spAutoFit/>
          </a:bodyPr>
          <a:lstStyle/>
          <a:p>
            <a:r>
              <a:rPr lang="fr-FR"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I</a:t>
            </a:r>
            <a:r>
              <a:rPr lang="fr-FR"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dentifier le type de crises, de détecter les éléments déclencheurs lorsqu’il y en a pour faire de la prévention.</a:t>
            </a:r>
            <a:endParaRPr lang="fr-FR" b="1" dirty="0">
              <a:solidFill>
                <a:srgbClr val="FF0000"/>
              </a:solidFill>
            </a:endParaRPr>
          </a:p>
        </p:txBody>
      </p:sp>
    </p:spTree>
    <p:extLst>
      <p:ext uri="{BB962C8B-B14F-4D97-AF65-F5344CB8AC3E}">
        <p14:creationId xmlns:p14="http://schemas.microsoft.com/office/powerpoint/2010/main" val="1326309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498B67-45EF-4F59-9063-907A3A30E9FB}"/>
              </a:ext>
            </a:extLst>
          </p:cNvPr>
          <p:cNvSpPr>
            <a:spLocks noGrp="1"/>
          </p:cNvSpPr>
          <p:nvPr>
            <p:ph type="title"/>
          </p:nvPr>
        </p:nvSpPr>
        <p:spPr>
          <a:xfrm>
            <a:off x="838200" y="545400"/>
            <a:ext cx="10044953" cy="1114051"/>
          </a:xfrm>
        </p:spPr>
        <p:txBody>
          <a:bodyPr>
            <a:normAutofit/>
          </a:bodyPr>
          <a:lstStyle/>
          <a:p>
            <a:r>
              <a:rPr lang="fr-FR" sz="3600" dirty="0"/>
              <a:t>Atelier 3: activités et loisirs: démystifions l’épilepsie!</a:t>
            </a:r>
            <a:br>
              <a:rPr lang="fr-FR" sz="3600" dirty="0"/>
            </a:br>
            <a:r>
              <a:rPr lang="fr-FR" sz="3600" dirty="0"/>
              <a:t>Intervention d’Epilepsie France.</a:t>
            </a:r>
          </a:p>
        </p:txBody>
      </p:sp>
      <p:sp>
        <p:nvSpPr>
          <p:cNvPr id="3" name="Espace réservé du contenu 2">
            <a:extLst>
              <a:ext uri="{FF2B5EF4-FFF2-40B4-BE49-F238E27FC236}">
                <a16:creationId xmlns:a16="http://schemas.microsoft.com/office/drawing/2014/main" id="{A81F78D0-3E58-419F-A493-7D3DD2A10BFA}"/>
              </a:ext>
            </a:extLst>
          </p:cNvPr>
          <p:cNvSpPr>
            <a:spLocks noGrp="1"/>
          </p:cNvSpPr>
          <p:nvPr>
            <p:ph sz="half" idx="1"/>
          </p:nvPr>
        </p:nvSpPr>
        <p:spPr>
          <a:xfrm>
            <a:off x="838200" y="2342655"/>
            <a:ext cx="5181600" cy="1849560"/>
          </a:xfrm>
        </p:spPr>
        <p:txBody>
          <a:bodyPr>
            <a:normAutofit/>
          </a:bodyPr>
          <a:lstStyle/>
          <a:p>
            <a:r>
              <a:rPr lang="fr-FR" sz="1600" dirty="0">
                <a:latin typeface="+mj-lt"/>
              </a:rPr>
              <a:t>Intelligence collective et </a:t>
            </a:r>
            <a:r>
              <a:rPr lang="fr-FR" sz="1600" b="1" dirty="0">
                <a:latin typeface="+mj-lt"/>
              </a:rPr>
              <a:t>Prémice d’un groupe de travail:</a:t>
            </a:r>
          </a:p>
          <a:p>
            <a:pPr marL="0" indent="0">
              <a:buNone/>
            </a:pPr>
            <a:br>
              <a:rPr lang="fr-FR" sz="1600" dirty="0">
                <a:latin typeface="+mj-lt"/>
              </a:rPr>
            </a:br>
            <a:r>
              <a:rPr lang="fr-FR" sz="1600" dirty="0">
                <a:latin typeface="+mj-lt"/>
              </a:rPr>
              <a:t>Si nous </a:t>
            </a:r>
            <a:r>
              <a:rPr lang="fr-FR" sz="1600" b="1" dirty="0">
                <a:latin typeface="+mj-lt"/>
              </a:rPr>
              <a:t>devions imaginer et créer </a:t>
            </a:r>
            <a:r>
              <a:rPr lang="fr-FR" sz="1600" dirty="0">
                <a:latin typeface="+mj-lt"/>
              </a:rPr>
              <a:t>un moyen de démystifier les épilepsie?</a:t>
            </a:r>
            <a:br>
              <a:rPr lang="fr-FR" sz="1600" dirty="0">
                <a:latin typeface="+mj-lt"/>
              </a:rPr>
            </a:br>
            <a:r>
              <a:rPr lang="fr-FR" sz="1600" dirty="0">
                <a:latin typeface="+mj-lt"/>
              </a:rPr>
              <a:t>Quelles seraient les ressources internes et externes et quels seraient les freins?</a:t>
            </a:r>
          </a:p>
        </p:txBody>
      </p:sp>
      <p:pic>
        <p:nvPicPr>
          <p:cNvPr id="5" name="Espace réservé du contenu 9">
            <a:extLst>
              <a:ext uri="{FF2B5EF4-FFF2-40B4-BE49-F238E27FC236}">
                <a16:creationId xmlns:a16="http://schemas.microsoft.com/office/drawing/2014/main" id="{7406A7CA-B504-4547-8CBA-AC892C228FD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6895977" y="2095102"/>
            <a:ext cx="4320197" cy="4114799"/>
          </a:xfrm>
          <a:prstGeom prst="rect">
            <a:avLst/>
          </a:prstGeom>
        </p:spPr>
      </p:pic>
      <p:sp>
        <p:nvSpPr>
          <p:cNvPr id="4" name="ZoneTexte 3">
            <a:extLst>
              <a:ext uri="{FF2B5EF4-FFF2-40B4-BE49-F238E27FC236}">
                <a16:creationId xmlns:a16="http://schemas.microsoft.com/office/drawing/2014/main" id="{FDA417D8-D205-461E-89AA-636A7E9B0F95}"/>
              </a:ext>
            </a:extLst>
          </p:cNvPr>
          <p:cNvSpPr txBox="1"/>
          <p:nvPr/>
        </p:nvSpPr>
        <p:spPr>
          <a:xfrm>
            <a:off x="838199" y="4549934"/>
            <a:ext cx="5360377" cy="1200329"/>
          </a:xfrm>
          <a:prstGeom prst="rect">
            <a:avLst/>
          </a:prstGeom>
          <a:noFill/>
        </p:spPr>
        <p:txBody>
          <a:bodyPr wrap="square" rtlCol="0">
            <a:spAutoFit/>
          </a:bodyPr>
          <a:lstStyle/>
          <a:p>
            <a:r>
              <a:rPr lang="fr-FR" dirty="0">
                <a:solidFill>
                  <a:srgbClr val="FF0000"/>
                </a:solidFill>
              </a:rPr>
              <a:t>Ressources sur les représentations liées aux épilepsies: le </a:t>
            </a:r>
            <a:r>
              <a:rPr lang="fr-FR" dirty="0" err="1">
                <a:solidFill>
                  <a:srgbClr val="FF0000"/>
                </a:solidFill>
              </a:rPr>
              <a:t>you</a:t>
            </a:r>
            <a:r>
              <a:rPr lang="fr-FR" dirty="0">
                <a:solidFill>
                  <a:srgbClr val="FF0000"/>
                </a:solidFill>
              </a:rPr>
              <a:t> tubeur</a:t>
            </a:r>
          </a:p>
          <a:p>
            <a:r>
              <a:rPr lang="fr-FR" dirty="0" err="1">
                <a:hlinkClick r:id="rId3"/>
              </a:rPr>
              <a:t>Epileptic</a:t>
            </a:r>
            <a:r>
              <a:rPr lang="fr-FR" dirty="0">
                <a:hlinkClick r:id="rId3"/>
              </a:rPr>
              <a:t> Man</a:t>
            </a:r>
            <a:endParaRPr lang="fr-FR" dirty="0"/>
          </a:p>
          <a:p>
            <a:endParaRPr lang="fr-FR" dirty="0"/>
          </a:p>
        </p:txBody>
      </p:sp>
    </p:spTree>
    <p:extLst>
      <p:ext uri="{BB962C8B-B14F-4D97-AF65-F5344CB8AC3E}">
        <p14:creationId xmlns:p14="http://schemas.microsoft.com/office/powerpoint/2010/main" val="3988205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FEDCE7-C000-43D8-9E7E-6F97CBE21DA5}"/>
              </a:ext>
            </a:extLst>
          </p:cNvPr>
          <p:cNvSpPr>
            <a:spLocks noGrp="1"/>
          </p:cNvSpPr>
          <p:nvPr>
            <p:ph type="title"/>
          </p:nvPr>
        </p:nvSpPr>
        <p:spPr>
          <a:xfrm>
            <a:off x="4141909" y="329956"/>
            <a:ext cx="3908181" cy="540483"/>
          </a:xfrm>
        </p:spPr>
        <p:txBody>
          <a:bodyPr>
            <a:noAutofit/>
          </a:bodyPr>
          <a:lstStyle/>
          <a:p>
            <a:r>
              <a:rPr lang="fr-FR" sz="3600" dirty="0"/>
              <a:t>Les freins extérieurs</a:t>
            </a:r>
          </a:p>
        </p:txBody>
      </p:sp>
      <p:pic>
        <p:nvPicPr>
          <p:cNvPr id="5" name="Espace réservé du contenu 4">
            <a:extLst>
              <a:ext uri="{FF2B5EF4-FFF2-40B4-BE49-F238E27FC236}">
                <a16:creationId xmlns:a16="http://schemas.microsoft.com/office/drawing/2014/main" id="{D15C16F1-3614-4A49-9F17-593014E011AE}"/>
              </a:ext>
            </a:extLst>
          </p:cNvPr>
          <p:cNvPicPr>
            <a:picLocks noGrp="1" noChangeAspect="1"/>
          </p:cNvPicPr>
          <p:nvPr>
            <p:ph idx="1"/>
          </p:nvPr>
        </p:nvPicPr>
        <p:blipFill rotWithShape="1">
          <a:blip r:embed="rId2"/>
          <a:srcRect b="79043"/>
          <a:stretch/>
        </p:blipFill>
        <p:spPr>
          <a:xfrm>
            <a:off x="6278432" y="2685988"/>
            <a:ext cx="2752642" cy="1588525"/>
          </a:xfrm>
        </p:spPr>
      </p:pic>
      <p:pic>
        <p:nvPicPr>
          <p:cNvPr id="7" name="Image 6">
            <a:extLst>
              <a:ext uri="{FF2B5EF4-FFF2-40B4-BE49-F238E27FC236}">
                <a16:creationId xmlns:a16="http://schemas.microsoft.com/office/drawing/2014/main" id="{6D880361-E687-4296-823E-2A0E6747E15D}"/>
              </a:ext>
            </a:extLst>
          </p:cNvPr>
          <p:cNvPicPr>
            <a:picLocks noChangeAspect="1"/>
          </p:cNvPicPr>
          <p:nvPr/>
        </p:nvPicPr>
        <p:blipFill rotWithShape="1">
          <a:blip r:embed="rId3"/>
          <a:srcRect r="50878"/>
          <a:stretch/>
        </p:blipFill>
        <p:spPr>
          <a:xfrm rot="21350707">
            <a:off x="507410" y="2965477"/>
            <a:ext cx="2094768" cy="3496843"/>
          </a:xfrm>
          <a:prstGeom prst="rect">
            <a:avLst/>
          </a:prstGeom>
        </p:spPr>
      </p:pic>
      <p:sp>
        <p:nvSpPr>
          <p:cNvPr id="6" name="ZoneTexte 5">
            <a:extLst>
              <a:ext uri="{FF2B5EF4-FFF2-40B4-BE49-F238E27FC236}">
                <a16:creationId xmlns:a16="http://schemas.microsoft.com/office/drawing/2014/main" id="{76843D6F-8778-4C47-BDF4-D235E9CEDB49}"/>
              </a:ext>
            </a:extLst>
          </p:cNvPr>
          <p:cNvSpPr txBox="1"/>
          <p:nvPr/>
        </p:nvSpPr>
        <p:spPr>
          <a:xfrm>
            <a:off x="516180" y="1296672"/>
            <a:ext cx="11159637" cy="646331"/>
          </a:xfrm>
          <a:prstGeom prst="rect">
            <a:avLst/>
          </a:prstGeom>
          <a:noFill/>
        </p:spPr>
        <p:txBody>
          <a:bodyPr wrap="square">
            <a:spAutoFit/>
          </a:bodyPr>
          <a:lstStyle/>
          <a:p>
            <a:r>
              <a:rPr lang="fr-FR" sz="1800" b="1" dirty="0"/>
              <a:t>le manque</a:t>
            </a:r>
            <a:r>
              <a:rPr lang="fr-FR" sz="1800" dirty="0"/>
              <a:t>, de simplicité, de temps, de moyen de motivation, manque aussi de  ciblage au départ. </a:t>
            </a:r>
            <a:br>
              <a:rPr lang="fr-FR" sz="1800" dirty="0"/>
            </a:br>
            <a:r>
              <a:rPr lang="fr-FR" sz="1800" dirty="0"/>
              <a:t>Les freins internes ( à la personne comme aux équipes): la HONTE, la perte d’espoir, le sentiment d’invisibilité, la peur.</a:t>
            </a:r>
            <a:endParaRPr lang="fr-FR" dirty="0"/>
          </a:p>
        </p:txBody>
      </p:sp>
      <p:pic>
        <p:nvPicPr>
          <p:cNvPr id="8" name="Espace réservé du contenu 4">
            <a:extLst>
              <a:ext uri="{FF2B5EF4-FFF2-40B4-BE49-F238E27FC236}">
                <a16:creationId xmlns:a16="http://schemas.microsoft.com/office/drawing/2014/main" id="{A42635CD-0612-4365-9B59-C960199F9951}"/>
              </a:ext>
            </a:extLst>
          </p:cNvPr>
          <p:cNvPicPr>
            <a:picLocks noChangeAspect="1"/>
          </p:cNvPicPr>
          <p:nvPr/>
        </p:nvPicPr>
        <p:blipFill rotWithShape="1">
          <a:blip r:embed="rId2"/>
          <a:srcRect t="72085"/>
          <a:stretch/>
        </p:blipFill>
        <p:spPr>
          <a:xfrm>
            <a:off x="6278432" y="4451645"/>
            <a:ext cx="2846423" cy="2188021"/>
          </a:xfrm>
          <a:prstGeom prst="rect">
            <a:avLst/>
          </a:prstGeom>
        </p:spPr>
      </p:pic>
      <p:pic>
        <p:nvPicPr>
          <p:cNvPr id="9" name="Image 8">
            <a:extLst>
              <a:ext uri="{FF2B5EF4-FFF2-40B4-BE49-F238E27FC236}">
                <a16:creationId xmlns:a16="http://schemas.microsoft.com/office/drawing/2014/main" id="{5FEBFCA5-41F0-4292-8B5F-47AA8DF23FF5}"/>
              </a:ext>
            </a:extLst>
          </p:cNvPr>
          <p:cNvPicPr>
            <a:picLocks noChangeAspect="1"/>
          </p:cNvPicPr>
          <p:nvPr/>
        </p:nvPicPr>
        <p:blipFill rotWithShape="1">
          <a:blip r:embed="rId3"/>
          <a:srcRect l="50878" t="8223" b="67340"/>
          <a:stretch/>
        </p:blipFill>
        <p:spPr>
          <a:xfrm rot="20932219">
            <a:off x="3177687" y="2965573"/>
            <a:ext cx="2094769" cy="854542"/>
          </a:xfrm>
          <a:prstGeom prst="rect">
            <a:avLst/>
          </a:prstGeom>
        </p:spPr>
      </p:pic>
      <p:pic>
        <p:nvPicPr>
          <p:cNvPr id="10" name="Espace réservé du contenu 4">
            <a:extLst>
              <a:ext uri="{FF2B5EF4-FFF2-40B4-BE49-F238E27FC236}">
                <a16:creationId xmlns:a16="http://schemas.microsoft.com/office/drawing/2014/main" id="{43C891B6-1590-4095-85D4-00E368E9C2D7}"/>
              </a:ext>
            </a:extLst>
          </p:cNvPr>
          <p:cNvPicPr>
            <a:picLocks noChangeAspect="1"/>
          </p:cNvPicPr>
          <p:nvPr/>
        </p:nvPicPr>
        <p:blipFill rotWithShape="1">
          <a:blip r:embed="rId2"/>
          <a:srcRect t="32369" b="34772"/>
          <a:stretch/>
        </p:blipFill>
        <p:spPr>
          <a:xfrm>
            <a:off x="9294119" y="2970112"/>
            <a:ext cx="2846424" cy="2575544"/>
          </a:xfrm>
          <a:prstGeom prst="rect">
            <a:avLst/>
          </a:prstGeom>
        </p:spPr>
      </p:pic>
      <p:pic>
        <p:nvPicPr>
          <p:cNvPr id="11" name="Image 10">
            <a:extLst>
              <a:ext uri="{FF2B5EF4-FFF2-40B4-BE49-F238E27FC236}">
                <a16:creationId xmlns:a16="http://schemas.microsoft.com/office/drawing/2014/main" id="{ADB82DF0-A4CD-4869-A812-08AD47132C25}"/>
              </a:ext>
            </a:extLst>
          </p:cNvPr>
          <p:cNvPicPr>
            <a:picLocks noChangeAspect="1"/>
          </p:cNvPicPr>
          <p:nvPr/>
        </p:nvPicPr>
        <p:blipFill rotWithShape="1">
          <a:blip r:embed="rId3"/>
          <a:srcRect l="50878" t="41879"/>
          <a:stretch/>
        </p:blipFill>
        <p:spPr>
          <a:xfrm rot="495941">
            <a:off x="3481385" y="4413196"/>
            <a:ext cx="2094769" cy="2032394"/>
          </a:xfrm>
          <a:prstGeom prst="rect">
            <a:avLst/>
          </a:prstGeom>
        </p:spPr>
      </p:pic>
      <p:sp>
        <p:nvSpPr>
          <p:cNvPr id="4" name="Rectangle 1">
            <a:extLst>
              <a:ext uri="{FF2B5EF4-FFF2-40B4-BE49-F238E27FC236}">
                <a16:creationId xmlns:a16="http://schemas.microsoft.com/office/drawing/2014/main" id="{802D6142-7550-46A2-B20C-4B41559F416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2" name="Rectangle 2">
            <a:extLst>
              <a:ext uri="{FF2B5EF4-FFF2-40B4-BE49-F238E27FC236}">
                <a16:creationId xmlns:a16="http://schemas.microsoft.com/office/drawing/2014/main" id="{0DF63CB1-4895-4A41-9E84-8D19895536F4}"/>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3" name="Rectangle 3">
            <a:extLst>
              <a:ext uri="{FF2B5EF4-FFF2-40B4-BE49-F238E27FC236}">
                <a16:creationId xmlns:a16="http://schemas.microsoft.com/office/drawing/2014/main" id="{4A3F1F2F-25F5-4ECC-88FF-01D0A1A46518}"/>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376651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BA3551-6279-462B-AE70-8A9828B9C81E}"/>
              </a:ext>
            </a:extLst>
          </p:cNvPr>
          <p:cNvSpPr>
            <a:spLocks noGrp="1"/>
          </p:cNvSpPr>
          <p:nvPr>
            <p:ph type="title"/>
          </p:nvPr>
        </p:nvSpPr>
        <p:spPr>
          <a:xfrm>
            <a:off x="3831055" y="311973"/>
            <a:ext cx="4529890" cy="546258"/>
          </a:xfrm>
        </p:spPr>
        <p:txBody>
          <a:bodyPr>
            <a:noAutofit/>
          </a:bodyPr>
          <a:lstStyle/>
          <a:p>
            <a:pPr algn="just"/>
            <a:r>
              <a:rPr lang="fr-FR" sz="3600" dirty="0"/>
              <a:t>La ressource principale</a:t>
            </a:r>
          </a:p>
        </p:txBody>
      </p:sp>
      <p:pic>
        <p:nvPicPr>
          <p:cNvPr id="12" name="Image 11">
            <a:extLst>
              <a:ext uri="{FF2B5EF4-FFF2-40B4-BE49-F238E27FC236}">
                <a16:creationId xmlns:a16="http://schemas.microsoft.com/office/drawing/2014/main" id="{A5C842EB-521F-4F56-80EA-67152BABB46B}"/>
              </a:ext>
            </a:extLst>
          </p:cNvPr>
          <p:cNvPicPr>
            <a:picLocks noChangeAspect="1"/>
          </p:cNvPicPr>
          <p:nvPr/>
        </p:nvPicPr>
        <p:blipFill rotWithShape="1">
          <a:blip r:embed="rId2"/>
          <a:srcRect t="67371" r="10975"/>
          <a:stretch/>
        </p:blipFill>
        <p:spPr>
          <a:xfrm>
            <a:off x="7254491" y="2578221"/>
            <a:ext cx="4835485" cy="1930129"/>
          </a:xfrm>
          <a:prstGeom prst="rect">
            <a:avLst/>
          </a:prstGeom>
        </p:spPr>
      </p:pic>
      <p:pic>
        <p:nvPicPr>
          <p:cNvPr id="19" name="Espace réservé du contenu 18">
            <a:extLst>
              <a:ext uri="{FF2B5EF4-FFF2-40B4-BE49-F238E27FC236}">
                <a16:creationId xmlns:a16="http://schemas.microsoft.com/office/drawing/2014/main" id="{FD172448-E5E3-490D-872C-BB95D0155442}"/>
              </a:ext>
            </a:extLst>
          </p:cNvPr>
          <p:cNvPicPr>
            <a:picLocks noGrp="1" noChangeAspect="1"/>
          </p:cNvPicPr>
          <p:nvPr>
            <p:ph idx="1"/>
          </p:nvPr>
        </p:nvPicPr>
        <p:blipFill rotWithShape="1">
          <a:blip r:embed="rId3"/>
          <a:srcRect r="53312" b="82334"/>
          <a:stretch/>
        </p:blipFill>
        <p:spPr>
          <a:xfrm>
            <a:off x="2447449" y="4201081"/>
            <a:ext cx="1758951" cy="1259512"/>
          </a:xfrm>
        </p:spPr>
      </p:pic>
      <p:pic>
        <p:nvPicPr>
          <p:cNvPr id="5" name="Espace réservé du contenu 18">
            <a:extLst>
              <a:ext uri="{FF2B5EF4-FFF2-40B4-BE49-F238E27FC236}">
                <a16:creationId xmlns:a16="http://schemas.microsoft.com/office/drawing/2014/main" id="{214B2777-4E95-41E2-B0F7-43D625CAEAFA}"/>
              </a:ext>
            </a:extLst>
          </p:cNvPr>
          <p:cNvPicPr>
            <a:picLocks noChangeAspect="1"/>
          </p:cNvPicPr>
          <p:nvPr/>
        </p:nvPicPr>
        <p:blipFill rotWithShape="1">
          <a:blip r:embed="rId3"/>
          <a:srcRect l="51494" t="29481" r="-437" b="54758"/>
          <a:stretch/>
        </p:blipFill>
        <p:spPr>
          <a:xfrm>
            <a:off x="318501" y="3903784"/>
            <a:ext cx="1771485" cy="1079499"/>
          </a:xfrm>
          <a:prstGeom prst="rect">
            <a:avLst/>
          </a:prstGeom>
        </p:spPr>
      </p:pic>
      <p:pic>
        <p:nvPicPr>
          <p:cNvPr id="6" name="Espace réservé du contenu 18">
            <a:extLst>
              <a:ext uri="{FF2B5EF4-FFF2-40B4-BE49-F238E27FC236}">
                <a16:creationId xmlns:a16="http://schemas.microsoft.com/office/drawing/2014/main" id="{7C5D6981-C96A-4634-A383-518C0D4CA7D2}"/>
              </a:ext>
            </a:extLst>
          </p:cNvPr>
          <p:cNvPicPr>
            <a:picLocks noChangeAspect="1"/>
          </p:cNvPicPr>
          <p:nvPr/>
        </p:nvPicPr>
        <p:blipFill rotWithShape="1">
          <a:blip r:embed="rId3"/>
          <a:srcRect t="54267" b="23438"/>
          <a:stretch/>
        </p:blipFill>
        <p:spPr>
          <a:xfrm>
            <a:off x="2635507" y="2578221"/>
            <a:ext cx="3141785" cy="1325563"/>
          </a:xfrm>
          <a:prstGeom prst="rect">
            <a:avLst/>
          </a:prstGeom>
        </p:spPr>
      </p:pic>
      <p:pic>
        <p:nvPicPr>
          <p:cNvPr id="7" name="Espace réservé du contenu 18">
            <a:extLst>
              <a:ext uri="{FF2B5EF4-FFF2-40B4-BE49-F238E27FC236}">
                <a16:creationId xmlns:a16="http://schemas.microsoft.com/office/drawing/2014/main" id="{0545FD26-A096-4601-A8A7-C081C6A9CF83}"/>
              </a:ext>
            </a:extLst>
          </p:cNvPr>
          <p:cNvPicPr>
            <a:picLocks noChangeAspect="1"/>
          </p:cNvPicPr>
          <p:nvPr/>
        </p:nvPicPr>
        <p:blipFill rotWithShape="1">
          <a:blip r:embed="rId3"/>
          <a:srcRect l="53312" r="8177" b="91373"/>
          <a:stretch/>
        </p:blipFill>
        <p:spPr>
          <a:xfrm>
            <a:off x="2447449" y="5566051"/>
            <a:ext cx="2062469" cy="874273"/>
          </a:xfrm>
          <a:prstGeom prst="rect">
            <a:avLst/>
          </a:prstGeom>
        </p:spPr>
      </p:pic>
      <p:pic>
        <p:nvPicPr>
          <p:cNvPr id="8" name="Espace réservé du contenu 18">
            <a:extLst>
              <a:ext uri="{FF2B5EF4-FFF2-40B4-BE49-F238E27FC236}">
                <a16:creationId xmlns:a16="http://schemas.microsoft.com/office/drawing/2014/main" id="{068A984F-650A-413F-8ADC-8947D5FD267E}"/>
              </a:ext>
            </a:extLst>
          </p:cNvPr>
          <p:cNvPicPr>
            <a:picLocks noChangeAspect="1"/>
          </p:cNvPicPr>
          <p:nvPr/>
        </p:nvPicPr>
        <p:blipFill rotWithShape="1">
          <a:blip r:embed="rId3"/>
          <a:srcRect l="1" t="26673" r="53605" b="56240"/>
          <a:stretch/>
        </p:blipFill>
        <p:spPr>
          <a:xfrm>
            <a:off x="318501" y="5308275"/>
            <a:ext cx="1624264" cy="1132049"/>
          </a:xfrm>
          <a:prstGeom prst="rect">
            <a:avLst/>
          </a:prstGeom>
        </p:spPr>
      </p:pic>
      <p:pic>
        <p:nvPicPr>
          <p:cNvPr id="9" name="Espace réservé du contenu 18">
            <a:extLst>
              <a:ext uri="{FF2B5EF4-FFF2-40B4-BE49-F238E27FC236}">
                <a16:creationId xmlns:a16="http://schemas.microsoft.com/office/drawing/2014/main" id="{A911F112-B9F4-4B87-ADDE-A60B02458AA3}"/>
              </a:ext>
            </a:extLst>
          </p:cNvPr>
          <p:cNvPicPr>
            <a:picLocks noChangeAspect="1"/>
          </p:cNvPicPr>
          <p:nvPr/>
        </p:nvPicPr>
        <p:blipFill rotWithShape="1">
          <a:blip r:embed="rId3"/>
          <a:srcRect t="79288" r="50439" b="7403"/>
          <a:stretch/>
        </p:blipFill>
        <p:spPr>
          <a:xfrm>
            <a:off x="379171" y="2716864"/>
            <a:ext cx="1944097" cy="987979"/>
          </a:xfrm>
          <a:prstGeom prst="rect">
            <a:avLst/>
          </a:prstGeom>
        </p:spPr>
      </p:pic>
      <p:pic>
        <p:nvPicPr>
          <p:cNvPr id="10" name="Image 9">
            <a:extLst>
              <a:ext uri="{FF2B5EF4-FFF2-40B4-BE49-F238E27FC236}">
                <a16:creationId xmlns:a16="http://schemas.microsoft.com/office/drawing/2014/main" id="{8D41F42A-D952-4B91-8B82-961F52455C91}"/>
              </a:ext>
            </a:extLst>
          </p:cNvPr>
          <p:cNvPicPr>
            <a:picLocks noChangeAspect="1"/>
          </p:cNvPicPr>
          <p:nvPr/>
        </p:nvPicPr>
        <p:blipFill rotWithShape="1">
          <a:blip r:embed="rId2"/>
          <a:srcRect l="55680" t="6456" r="4813" b="73134"/>
          <a:stretch/>
        </p:blipFill>
        <p:spPr>
          <a:xfrm>
            <a:off x="9744551" y="4567847"/>
            <a:ext cx="2477889" cy="1394072"/>
          </a:xfrm>
          <a:prstGeom prst="rect">
            <a:avLst/>
          </a:prstGeom>
        </p:spPr>
      </p:pic>
      <p:pic>
        <p:nvPicPr>
          <p:cNvPr id="11" name="Image 10">
            <a:extLst>
              <a:ext uri="{FF2B5EF4-FFF2-40B4-BE49-F238E27FC236}">
                <a16:creationId xmlns:a16="http://schemas.microsoft.com/office/drawing/2014/main" id="{B6724BD7-EC74-4579-B65B-84EB12696E8B}"/>
              </a:ext>
            </a:extLst>
          </p:cNvPr>
          <p:cNvPicPr>
            <a:picLocks noChangeAspect="1"/>
          </p:cNvPicPr>
          <p:nvPr/>
        </p:nvPicPr>
        <p:blipFill rotWithShape="1">
          <a:blip r:embed="rId2"/>
          <a:srcRect l="52191" t="38922" r="8301" b="40809"/>
          <a:stretch/>
        </p:blipFill>
        <p:spPr>
          <a:xfrm>
            <a:off x="5893032" y="4119857"/>
            <a:ext cx="2092570" cy="1169191"/>
          </a:xfrm>
          <a:prstGeom prst="rect">
            <a:avLst/>
          </a:prstGeom>
        </p:spPr>
      </p:pic>
      <p:pic>
        <p:nvPicPr>
          <p:cNvPr id="13" name="Image 12">
            <a:extLst>
              <a:ext uri="{FF2B5EF4-FFF2-40B4-BE49-F238E27FC236}">
                <a16:creationId xmlns:a16="http://schemas.microsoft.com/office/drawing/2014/main" id="{339FD1B8-787E-4264-86C3-7355A16F1C99}"/>
              </a:ext>
            </a:extLst>
          </p:cNvPr>
          <p:cNvPicPr>
            <a:picLocks noChangeAspect="1"/>
          </p:cNvPicPr>
          <p:nvPr/>
        </p:nvPicPr>
        <p:blipFill rotWithShape="1">
          <a:blip r:embed="rId2"/>
          <a:srcRect l="3659" t="6456" r="54743" b="68361"/>
          <a:stretch/>
        </p:blipFill>
        <p:spPr>
          <a:xfrm>
            <a:off x="5693327" y="5264883"/>
            <a:ext cx="2114500" cy="1394072"/>
          </a:xfrm>
          <a:prstGeom prst="rect">
            <a:avLst/>
          </a:prstGeom>
        </p:spPr>
      </p:pic>
      <p:pic>
        <p:nvPicPr>
          <p:cNvPr id="14" name="Image 13">
            <a:extLst>
              <a:ext uri="{FF2B5EF4-FFF2-40B4-BE49-F238E27FC236}">
                <a16:creationId xmlns:a16="http://schemas.microsoft.com/office/drawing/2014/main" id="{3F1FA93A-3102-41D0-BAA3-FD14D88FD142}"/>
              </a:ext>
            </a:extLst>
          </p:cNvPr>
          <p:cNvPicPr>
            <a:picLocks noChangeAspect="1"/>
          </p:cNvPicPr>
          <p:nvPr/>
        </p:nvPicPr>
        <p:blipFill rotWithShape="1">
          <a:blip r:embed="rId2"/>
          <a:srcRect t="38922" r="63602" b="40809"/>
          <a:stretch/>
        </p:blipFill>
        <p:spPr>
          <a:xfrm>
            <a:off x="7985602" y="5225998"/>
            <a:ext cx="2356070" cy="1428893"/>
          </a:xfrm>
          <a:prstGeom prst="rect">
            <a:avLst/>
          </a:prstGeom>
        </p:spPr>
      </p:pic>
      <p:sp>
        <p:nvSpPr>
          <p:cNvPr id="15" name="ZoneTexte 14">
            <a:extLst>
              <a:ext uri="{FF2B5EF4-FFF2-40B4-BE49-F238E27FC236}">
                <a16:creationId xmlns:a16="http://schemas.microsoft.com/office/drawing/2014/main" id="{D1EC0D90-41DC-440A-82A8-EBC137501D28}"/>
              </a:ext>
            </a:extLst>
          </p:cNvPr>
          <p:cNvSpPr txBox="1"/>
          <p:nvPr/>
        </p:nvSpPr>
        <p:spPr>
          <a:xfrm>
            <a:off x="379171" y="1208314"/>
            <a:ext cx="11297014" cy="646331"/>
          </a:xfrm>
          <a:prstGeom prst="rect">
            <a:avLst/>
          </a:prstGeom>
          <a:noFill/>
        </p:spPr>
        <p:txBody>
          <a:bodyPr wrap="square">
            <a:spAutoFit/>
          </a:bodyPr>
          <a:lstStyle/>
          <a:p>
            <a:r>
              <a:rPr lang="fr-FR" sz="1800" b="1" dirty="0"/>
              <a:t>l’envie des personnes concernées</a:t>
            </a:r>
            <a:r>
              <a:rPr lang="fr-FR" sz="1800" dirty="0"/>
              <a:t>. De faire connaître la maladie, l’envie de challenge, l’instinct de survie, l’envie d’être comme les autres. L’envie de vivre et d ’être comme tout le monde. </a:t>
            </a:r>
            <a:endParaRPr lang="fr-FR" dirty="0"/>
          </a:p>
        </p:txBody>
      </p:sp>
    </p:spTree>
    <p:extLst>
      <p:ext uri="{BB962C8B-B14F-4D97-AF65-F5344CB8AC3E}">
        <p14:creationId xmlns:p14="http://schemas.microsoft.com/office/powerpoint/2010/main" val="1791603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rayon de miel, ruche, rucher, Apiculteur&#10;&#10;Description générée automatiquement">
            <a:extLst>
              <a:ext uri="{FF2B5EF4-FFF2-40B4-BE49-F238E27FC236}">
                <a16:creationId xmlns:a16="http://schemas.microsoft.com/office/drawing/2014/main" id="{5C728B87-EA0E-9894-4EDA-87A00833D007}"/>
              </a:ext>
            </a:extLst>
          </p:cNvPr>
          <p:cNvPicPr>
            <a:picLocks noChangeAspect="1"/>
          </p:cNvPicPr>
          <p:nvPr/>
        </p:nvPicPr>
        <p:blipFill rotWithShape="1">
          <a:blip r:embed="rId2">
            <a:extLst>
              <a:ext uri="{28A0092B-C50C-407E-A947-70E740481C1C}">
                <a14:useLocalDpi xmlns:a14="http://schemas.microsoft.com/office/drawing/2010/main" val="0"/>
              </a:ext>
            </a:extLst>
          </a:blip>
          <a:srcRect l="23298" t="9091"/>
          <a:stretch/>
        </p:blipFill>
        <p:spPr>
          <a:xfrm>
            <a:off x="125526" y="291353"/>
            <a:ext cx="7931965" cy="6275294"/>
          </a:xfrm>
          <a:prstGeom prst="rect">
            <a:avLst/>
          </a:prstGeom>
        </p:spPr>
      </p:pic>
      <p:sp>
        <p:nvSpPr>
          <p:cNvPr id="2" name="Titre 1">
            <a:extLst>
              <a:ext uri="{FF2B5EF4-FFF2-40B4-BE49-F238E27FC236}">
                <a16:creationId xmlns:a16="http://schemas.microsoft.com/office/drawing/2014/main" id="{2A45F6F5-C5F2-93DF-2646-BFB667C5C92B}"/>
              </a:ext>
            </a:extLst>
          </p:cNvPr>
          <p:cNvSpPr>
            <a:spLocks noGrp="1"/>
          </p:cNvSpPr>
          <p:nvPr>
            <p:ph type="title"/>
          </p:nvPr>
        </p:nvSpPr>
        <p:spPr>
          <a:xfrm>
            <a:off x="8453718" y="1165411"/>
            <a:ext cx="3418242" cy="3161085"/>
          </a:xfrm>
        </p:spPr>
        <p:txBody>
          <a:bodyPr vert="horz" lIns="91440" tIns="45720" rIns="91440" bIns="45720" rtlCol="0" anchor="b">
            <a:normAutofit/>
          </a:bodyPr>
          <a:lstStyle/>
          <a:p>
            <a:r>
              <a:rPr lang="en-US" dirty="0"/>
              <a:t>Temps de vote pour les </a:t>
            </a:r>
            <a:r>
              <a:rPr lang="en-US" dirty="0" err="1"/>
              <a:t>thématiques</a:t>
            </a:r>
            <a:endParaRPr lang="en-US" dirty="0"/>
          </a:p>
        </p:txBody>
      </p:sp>
    </p:spTree>
    <p:extLst>
      <p:ext uri="{BB962C8B-B14F-4D97-AF65-F5344CB8AC3E}">
        <p14:creationId xmlns:p14="http://schemas.microsoft.com/office/powerpoint/2010/main" val="663282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rgbClr val="9C98C0"/>
            </a:gs>
            <a:gs pos="83000">
              <a:srgbClr val="9C98C0"/>
            </a:gs>
            <a:gs pos="100000">
              <a:srgbClr val="E6E3EF"/>
            </a:gs>
          </a:gsLst>
          <a:lin ang="5400000" scaled="1"/>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31F31FBB-F4C4-4DDF-A278-B95629AED284}"/>
              </a:ext>
            </a:extLst>
          </p:cNvPr>
          <p:cNvSpPr>
            <a:spLocks noGrp="1"/>
          </p:cNvSpPr>
          <p:nvPr>
            <p:ph type="title"/>
          </p:nvPr>
        </p:nvSpPr>
        <p:spPr>
          <a:xfrm>
            <a:off x="577617" y="518600"/>
            <a:ext cx="10767390" cy="751825"/>
          </a:xfrm>
        </p:spPr>
        <p:txBody>
          <a:bodyPr>
            <a:normAutofit/>
          </a:bodyPr>
          <a:lstStyle/>
          <a:p>
            <a:r>
              <a:rPr lang="fr-FR" sz="3600" dirty="0"/>
              <a:t>5 thématiques différentes : </a:t>
            </a:r>
          </a:p>
        </p:txBody>
      </p:sp>
      <p:sp>
        <p:nvSpPr>
          <p:cNvPr id="13" name="Content Placeholder 12">
            <a:extLst>
              <a:ext uri="{FF2B5EF4-FFF2-40B4-BE49-F238E27FC236}">
                <a16:creationId xmlns:a16="http://schemas.microsoft.com/office/drawing/2014/main" id="{1C32C7D9-2EB3-9571-7D67-4D348118D123}"/>
              </a:ext>
            </a:extLst>
          </p:cNvPr>
          <p:cNvSpPr>
            <a:spLocks noGrp="1"/>
          </p:cNvSpPr>
          <p:nvPr>
            <p:ph idx="1"/>
          </p:nvPr>
        </p:nvSpPr>
        <p:spPr>
          <a:xfrm>
            <a:off x="1080503" y="2107851"/>
            <a:ext cx="10191235" cy="3536811"/>
          </a:xfrm>
        </p:spPr>
        <p:txBody>
          <a:bodyPr>
            <a:normAutofit/>
          </a:bodyPr>
          <a:lstStyle/>
          <a:p>
            <a:pPr>
              <a:lnSpc>
                <a:spcPct val="110000"/>
              </a:lnSpc>
            </a:pPr>
            <a:r>
              <a:rPr lang="fr-FR" sz="1600" b="1" dirty="0"/>
              <a:t>Groupe 1 </a:t>
            </a:r>
            <a:r>
              <a:rPr lang="fr-FR" sz="1600" dirty="0"/>
              <a:t>: </a:t>
            </a:r>
            <a:r>
              <a:rPr lang="fr-FR"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Recenser les ressources du territoire. La notion de ressource. </a:t>
            </a:r>
            <a:r>
              <a:rPr lang="fr-FR"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Le déploiement de la ressource?</a:t>
            </a:r>
            <a:endParaRPr lang="fr-FR" sz="1600" dirty="0"/>
          </a:p>
          <a:p>
            <a:pPr marL="0" indent="0">
              <a:buNone/>
            </a:pPr>
            <a:endParaRPr lang="fr-FR" sz="1600" dirty="0"/>
          </a:p>
          <a:p>
            <a:r>
              <a:rPr lang="fr-FR" sz="1600" b="1" dirty="0"/>
              <a:t>Groupe 2 </a:t>
            </a:r>
            <a:r>
              <a:rPr lang="fr-FR" sz="1600" dirty="0"/>
              <a:t>: Transition enfant /adulte</a:t>
            </a:r>
          </a:p>
          <a:p>
            <a:pPr marL="0" indent="0">
              <a:buNone/>
            </a:pPr>
            <a:endParaRPr lang="fr-FR" sz="1600" dirty="0"/>
          </a:p>
          <a:p>
            <a:pPr>
              <a:lnSpc>
                <a:spcPct val="110000"/>
              </a:lnSpc>
            </a:pPr>
            <a:r>
              <a:rPr lang="fr-FR" sz="1600" b="1" dirty="0"/>
              <a:t>Groupe 3 </a:t>
            </a:r>
            <a:r>
              <a:rPr lang="fr-FR" sz="1600" dirty="0"/>
              <a:t>: Lien familles, personnes concernées et professionnels.</a:t>
            </a:r>
            <a:r>
              <a:rPr lang="fr-FR"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Penser de nouveaux espaces de mutualisation. </a:t>
            </a:r>
            <a:endParaRPr lang="fr-FR" sz="1600" dirty="0"/>
          </a:p>
          <a:p>
            <a:endParaRPr lang="fr-FR" sz="1600" dirty="0"/>
          </a:p>
          <a:p>
            <a:r>
              <a:rPr lang="fr-FR" sz="1600" b="1" dirty="0"/>
              <a:t>Groupe 4 </a:t>
            </a:r>
            <a:r>
              <a:rPr lang="fr-FR" sz="1600" dirty="0"/>
              <a:t>: Création d’un passeport/carte d’identité épilepsie.</a:t>
            </a:r>
          </a:p>
          <a:p>
            <a:pPr marL="0" indent="0">
              <a:buNone/>
            </a:pPr>
            <a:endParaRPr lang="fr-FR" sz="1600" dirty="0"/>
          </a:p>
          <a:p>
            <a:r>
              <a:rPr lang="fr-FR" sz="1600" b="1" dirty="0"/>
              <a:t>Groupe 5 </a:t>
            </a:r>
            <a:r>
              <a:rPr lang="fr-FR" sz="1600" dirty="0"/>
              <a:t>: Inclusion. Vie scolaire, vie professionnelle, activités, loisirs...</a:t>
            </a:r>
            <a:endParaRPr lang="en-US" sz="1600" dirty="0"/>
          </a:p>
        </p:txBody>
      </p:sp>
    </p:spTree>
    <p:extLst>
      <p:ext uri="{BB962C8B-B14F-4D97-AF65-F5344CB8AC3E}">
        <p14:creationId xmlns:p14="http://schemas.microsoft.com/office/powerpoint/2010/main" val="3644137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3B0110-657F-4A9F-966C-0B0A2502254D}"/>
              </a:ext>
            </a:extLst>
          </p:cNvPr>
          <p:cNvSpPr>
            <a:spLocks noGrp="1"/>
          </p:cNvSpPr>
          <p:nvPr>
            <p:ph type="title"/>
          </p:nvPr>
        </p:nvSpPr>
        <p:spPr>
          <a:xfrm>
            <a:off x="838200" y="365125"/>
            <a:ext cx="10515600" cy="830629"/>
          </a:xfrm>
        </p:spPr>
        <p:txBody>
          <a:bodyPr>
            <a:normAutofit/>
          </a:bodyPr>
          <a:lstStyle/>
          <a:p>
            <a:r>
              <a:rPr lang="fr-FR" sz="3600" dirty="0"/>
              <a:t>Clôture de la journée.</a:t>
            </a:r>
          </a:p>
        </p:txBody>
      </p:sp>
      <p:sp>
        <p:nvSpPr>
          <p:cNvPr id="3" name="Espace réservé du contenu 2">
            <a:extLst>
              <a:ext uri="{FF2B5EF4-FFF2-40B4-BE49-F238E27FC236}">
                <a16:creationId xmlns:a16="http://schemas.microsoft.com/office/drawing/2014/main" id="{95CB8D85-AE8F-4A11-A6A6-9A9010F39805}"/>
              </a:ext>
            </a:extLst>
          </p:cNvPr>
          <p:cNvSpPr>
            <a:spLocks noGrp="1"/>
          </p:cNvSpPr>
          <p:nvPr>
            <p:ph idx="1"/>
          </p:nvPr>
        </p:nvSpPr>
        <p:spPr>
          <a:xfrm>
            <a:off x="1022839" y="2224876"/>
            <a:ext cx="9949962" cy="830629"/>
          </a:xfrm>
        </p:spPr>
        <p:txBody>
          <a:bodyPr>
            <a:normAutofit/>
          </a:bodyPr>
          <a:lstStyle/>
          <a:p>
            <a:pPr>
              <a:lnSpc>
                <a:spcPct val="100000"/>
              </a:lnSpc>
            </a:pPr>
            <a:r>
              <a:rPr lang="fr-FR" sz="1600" dirty="0"/>
              <a:t>Echanges de pratiques à programmer. </a:t>
            </a:r>
          </a:p>
          <a:p>
            <a:pPr>
              <a:lnSpc>
                <a:spcPct val="100000"/>
              </a:lnSpc>
            </a:pPr>
            <a:r>
              <a:rPr lang="fr-FR" sz="1600" dirty="0"/>
              <a:t>Un temps avec les familles qui souhaiteraient s’investir mais se posent encore des questions sur la COP.</a:t>
            </a:r>
          </a:p>
          <a:p>
            <a:endParaRPr lang="fr-FR" sz="1600" dirty="0"/>
          </a:p>
          <a:p>
            <a:endParaRPr lang="fr-FR" sz="1600" dirty="0"/>
          </a:p>
          <a:p>
            <a:endParaRPr lang="fr-FR" sz="1600" dirty="0">
              <a:solidFill>
                <a:srgbClr val="FF0000"/>
              </a:solidFill>
            </a:endParaRPr>
          </a:p>
        </p:txBody>
      </p:sp>
      <p:sp>
        <p:nvSpPr>
          <p:cNvPr id="5" name="ZoneTexte 4">
            <a:extLst>
              <a:ext uri="{FF2B5EF4-FFF2-40B4-BE49-F238E27FC236}">
                <a16:creationId xmlns:a16="http://schemas.microsoft.com/office/drawing/2014/main" id="{32215A3F-D5B4-4E98-BAC5-1EB0242D46CB}"/>
              </a:ext>
            </a:extLst>
          </p:cNvPr>
          <p:cNvSpPr txBox="1"/>
          <p:nvPr/>
        </p:nvSpPr>
        <p:spPr>
          <a:xfrm>
            <a:off x="838200" y="1626549"/>
            <a:ext cx="6097464" cy="400110"/>
          </a:xfrm>
          <a:prstGeom prst="rect">
            <a:avLst/>
          </a:prstGeom>
          <a:noFill/>
        </p:spPr>
        <p:txBody>
          <a:bodyPr wrap="square">
            <a:spAutoFit/>
          </a:bodyPr>
          <a:lstStyle/>
          <a:p>
            <a:pPr marL="0" indent="0">
              <a:buNone/>
            </a:pPr>
            <a:r>
              <a:rPr lang="fr-FR" sz="2000" dirty="0"/>
              <a:t>Les rendez vous </a:t>
            </a:r>
            <a:r>
              <a:rPr lang="fr-FR" sz="2000" dirty="0">
                <a:solidFill>
                  <a:srgbClr val="FF0000"/>
                </a:solidFill>
              </a:rPr>
              <a:t>à venir </a:t>
            </a:r>
            <a:r>
              <a:rPr lang="fr-FR" sz="2000" dirty="0"/>
              <a:t>: </a:t>
            </a:r>
          </a:p>
        </p:txBody>
      </p:sp>
      <p:sp>
        <p:nvSpPr>
          <p:cNvPr id="7" name="ZoneTexte 6">
            <a:extLst>
              <a:ext uri="{FF2B5EF4-FFF2-40B4-BE49-F238E27FC236}">
                <a16:creationId xmlns:a16="http://schemas.microsoft.com/office/drawing/2014/main" id="{81EFC1AD-770B-436B-9646-56A8919C4782}"/>
              </a:ext>
            </a:extLst>
          </p:cNvPr>
          <p:cNvSpPr txBox="1"/>
          <p:nvPr/>
        </p:nvSpPr>
        <p:spPr>
          <a:xfrm>
            <a:off x="838200" y="3244333"/>
            <a:ext cx="6097464" cy="400110"/>
          </a:xfrm>
          <a:prstGeom prst="rect">
            <a:avLst/>
          </a:prstGeom>
          <a:noFill/>
        </p:spPr>
        <p:txBody>
          <a:bodyPr wrap="square">
            <a:spAutoFit/>
          </a:bodyPr>
          <a:lstStyle/>
          <a:p>
            <a:r>
              <a:rPr lang="fr-FR" sz="2000" dirty="0"/>
              <a:t>Agenda réunion de « La Hausse » et du « Couvain »: </a:t>
            </a:r>
          </a:p>
        </p:txBody>
      </p:sp>
      <p:sp>
        <p:nvSpPr>
          <p:cNvPr id="8" name="ZoneTexte 7">
            <a:extLst>
              <a:ext uri="{FF2B5EF4-FFF2-40B4-BE49-F238E27FC236}">
                <a16:creationId xmlns:a16="http://schemas.microsoft.com/office/drawing/2014/main" id="{6CDC08BB-4834-4EB8-98B7-AB2A3A47F797}"/>
              </a:ext>
            </a:extLst>
          </p:cNvPr>
          <p:cNvSpPr txBox="1"/>
          <p:nvPr/>
        </p:nvSpPr>
        <p:spPr>
          <a:xfrm>
            <a:off x="838200" y="4598551"/>
            <a:ext cx="6097464" cy="400110"/>
          </a:xfrm>
          <a:prstGeom prst="rect">
            <a:avLst/>
          </a:prstGeom>
          <a:noFill/>
        </p:spPr>
        <p:txBody>
          <a:bodyPr wrap="square">
            <a:spAutoFit/>
          </a:bodyPr>
          <a:lstStyle/>
          <a:p>
            <a:r>
              <a:rPr lang="fr-FR" sz="2000" dirty="0"/>
              <a:t>Agenda groupes de travail</a:t>
            </a:r>
          </a:p>
        </p:txBody>
      </p:sp>
      <p:sp>
        <p:nvSpPr>
          <p:cNvPr id="10" name="ZoneTexte 9">
            <a:extLst>
              <a:ext uri="{FF2B5EF4-FFF2-40B4-BE49-F238E27FC236}">
                <a16:creationId xmlns:a16="http://schemas.microsoft.com/office/drawing/2014/main" id="{643B785D-C919-41BF-9533-1C4DF00327B6}"/>
              </a:ext>
            </a:extLst>
          </p:cNvPr>
          <p:cNvSpPr txBox="1"/>
          <p:nvPr/>
        </p:nvSpPr>
        <p:spPr>
          <a:xfrm>
            <a:off x="1022839" y="3752165"/>
            <a:ext cx="6097464" cy="584775"/>
          </a:xfrm>
          <a:prstGeom prst="rect">
            <a:avLst/>
          </a:prstGeom>
          <a:noFill/>
        </p:spPr>
        <p:txBody>
          <a:bodyPr wrap="square">
            <a:spAutoFit/>
          </a:bodyPr>
          <a:lstStyle/>
          <a:p>
            <a:pPr marL="285750" indent="-285750">
              <a:buFont typeface="Arial" panose="020B0604020202020204" pitchFamily="34" charset="0"/>
              <a:buChar char="•"/>
            </a:pPr>
            <a:r>
              <a:rPr lang="fr-FR" sz="1600" dirty="0">
                <a:solidFill>
                  <a:srgbClr val="FF0000"/>
                </a:solidFill>
              </a:rPr>
              <a:t>2 avril 2024  </a:t>
            </a:r>
          </a:p>
          <a:p>
            <a:pPr marL="285750" indent="-285750">
              <a:buFont typeface="Arial" panose="020B0604020202020204" pitchFamily="34" charset="0"/>
              <a:buChar char="•"/>
            </a:pPr>
            <a:r>
              <a:rPr lang="fr-FR" sz="1600" dirty="0">
                <a:solidFill>
                  <a:srgbClr val="FF0000"/>
                </a:solidFill>
              </a:rPr>
              <a:t>10 décembre 2024.</a:t>
            </a:r>
          </a:p>
        </p:txBody>
      </p:sp>
      <p:sp>
        <p:nvSpPr>
          <p:cNvPr id="12" name="ZoneTexte 11">
            <a:extLst>
              <a:ext uri="{FF2B5EF4-FFF2-40B4-BE49-F238E27FC236}">
                <a16:creationId xmlns:a16="http://schemas.microsoft.com/office/drawing/2014/main" id="{F86C843A-C29A-4170-A46E-6212D1693C58}"/>
              </a:ext>
            </a:extLst>
          </p:cNvPr>
          <p:cNvSpPr txBox="1"/>
          <p:nvPr/>
        </p:nvSpPr>
        <p:spPr>
          <a:xfrm>
            <a:off x="1022839" y="5152320"/>
            <a:ext cx="6097464" cy="584775"/>
          </a:xfrm>
          <a:prstGeom prst="rect">
            <a:avLst/>
          </a:prstGeom>
          <a:noFill/>
        </p:spPr>
        <p:txBody>
          <a:bodyPr wrap="square">
            <a:spAutoFit/>
          </a:bodyPr>
          <a:lstStyle/>
          <a:p>
            <a:pPr marL="285750" indent="-285750">
              <a:buFont typeface="Arial" panose="020B0604020202020204" pitchFamily="34" charset="0"/>
              <a:buChar char="•"/>
            </a:pPr>
            <a:r>
              <a:rPr lang="fr-FR" sz="1600" dirty="0">
                <a:solidFill>
                  <a:srgbClr val="FF0000"/>
                </a:solidFill>
              </a:rPr>
              <a:t>4 juin 2024</a:t>
            </a:r>
          </a:p>
          <a:p>
            <a:pPr marL="285750" indent="-285750">
              <a:buFont typeface="Arial" panose="020B0604020202020204" pitchFamily="34" charset="0"/>
              <a:buChar char="•"/>
            </a:pPr>
            <a:r>
              <a:rPr lang="fr-FR" sz="1600" dirty="0">
                <a:solidFill>
                  <a:srgbClr val="FF0000"/>
                </a:solidFill>
              </a:rPr>
              <a:t>8 octobre 2024.</a:t>
            </a:r>
            <a:endParaRPr lang="fr-FR" sz="1600" dirty="0"/>
          </a:p>
        </p:txBody>
      </p:sp>
    </p:spTree>
    <p:extLst>
      <p:ext uri="{BB962C8B-B14F-4D97-AF65-F5344CB8AC3E}">
        <p14:creationId xmlns:p14="http://schemas.microsoft.com/office/powerpoint/2010/main" val="2853135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rayon de miel, insecte, invertébré, ruche&#10;&#10;Description générée automatiquement">
            <a:extLst>
              <a:ext uri="{FF2B5EF4-FFF2-40B4-BE49-F238E27FC236}">
                <a16:creationId xmlns:a16="http://schemas.microsoft.com/office/drawing/2014/main" id="{BB35638E-4F7D-26E3-886E-1E3241D810FC}"/>
              </a:ext>
            </a:extLst>
          </p:cNvPr>
          <p:cNvPicPr>
            <a:picLocks noChangeAspect="1"/>
          </p:cNvPicPr>
          <p:nvPr/>
        </p:nvPicPr>
        <p:blipFill rotWithShape="1">
          <a:blip r:embed="rId2">
            <a:extLst>
              <a:ext uri="{28A0092B-C50C-407E-A947-70E740481C1C}">
                <a14:useLocalDpi xmlns:a14="http://schemas.microsoft.com/office/drawing/2010/main" val="0"/>
              </a:ext>
            </a:extLst>
          </a:blip>
          <a:srcRect l="23298" t="3959" b="5133"/>
          <a:stretch/>
        </p:blipFill>
        <p:spPr>
          <a:xfrm>
            <a:off x="20" y="10"/>
            <a:ext cx="8668492" cy="6857990"/>
          </a:xfrm>
          <a:prstGeom prst="rect">
            <a:avLst/>
          </a:prstGeom>
        </p:spPr>
      </p:pic>
      <p:sp>
        <p:nvSpPr>
          <p:cNvPr id="47" name="Rectangle 46">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2A45F6F5-C5F2-93DF-2646-BFB667C5C92B}"/>
              </a:ext>
            </a:extLst>
          </p:cNvPr>
          <p:cNvSpPr>
            <a:spLocks noGrp="1"/>
          </p:cNvSpPr>
          <p:nvPr>
            <p:ph type="title"/>
          </p:nvPr>
        </p:nvSpPr>
        <p:spPr>
          <a:xfrm>
            <a:off x="7606870" y="1267352"/>
            <a:ext cx="4340332" cy="1593405"/>
          </a:xfrm>
        </p:spPr>
        <p:txBody>
          <a:bodyPr vert="horz" lIns="91440" tIns="45720" rIns="91440" bIns="45720" rtlCol="0" anchor="b">
            <a:normAutofit/>
          </a:bodyPr>
          <a:lstStyle/>
          <a:p>
            <a:r>
              <a:rPr lang="en-US" sz="3600" dirty="0"/>
              <a:t>Un grand merci à </a:t>
            </a:r>
            <a:r>
              <a:rPr lang="en-US" sz="3600" dirty="0" err="1"/>
              <a:t>tous</a:t>
            </a:r>
            <a:r>
              <a:rPr lang="en-US" sz="3600" dirty="0"/>
              <a:t> pour </a:t>
            </a:r>
            <a:r>
              <a:rPr lang="en-US" sz="3600" dirty="0" err="1"/>
              <a:t>cette</a:t>
            </a:r>
            <a:r>
              <a:rPr lang="en-US" sz="3600" dirty="0"/>
              <a:t> </a:t>
            </a:r>
            <a:r>
              <a:rPr lang="en-US" sz="3600" dirty="0" err="1"/>
              <a:t>journée</a:t>
            </a:r>
            <a:r>
              <a:rPr lang="en-US" sz="3600" dirty="0"/>
              <a:t> !</a:t>
            </a:r>
          </a:p>
        </p:txBody>
      </p:sp>
      <p:sp>
        <p:nvSpPr>
          <p:cNvPr id="49" name="Rectangle 4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1" name="Rectangle 5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re 1">
            <a:extLst>
              <a:ext uri="{FF2B5EF4-FFF2-40B4-BE49-F238E27FC236}">
                <a16:creationId xmlns:a16="http://schemas.microsoft.com/office/drawing/2014/main" id="{71CB024D-FA66-4D51-754D-2E0234CB7E0A}"/>
              </a:ext>
            </a:extLst>
          </p:cNvPr>
          <p:cNvSpPr txBox="1">
            <a:spLocks/>
          </p:cNvSpPr>
          <p:nvPr/>
        </p:nvSpPr>
        <p:spPr>
          <a:xfrm>
            <a:off x="7918704" y="4356847"/>
            <a:ext cx="4023360" cy="1801907"/>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dirty="0"/>
          </a:p>
          <a:p>
            <a:r>
              <a:rPr lang="en-US" sz="3200" b="1" dirty="0"/>
              <a:t>Contact : </a:t>
            </a:r>
          </a:p>
          <a:p>
            <a:endParaRPr lang="en-US" sz="3200" dirty="0"/>
          </a:p>
          <a:p>
            <a:r>
              <a:rPr lang="en-US" sz="3200" dirty="0"/>
              <a:t>Elisabeth HERRMANN - ERHR</a:t>
            </a:r>
          </a:p>
          <a:p>
            <a:endParaRPr lang="en-US" sz="2600" dirty="0"/>
          </a:p>
          <a:p>
            <a:r>
              <a:rPr lang="en-US" sz="2600" b="1" dirty="0"/>
              <a:t>07 60 78 61 43</a:t>
            </a:r>
          </a:p>
          <a:p>
            <a:endParaRPr lang="en-US" sz="2600" dirty="0"/>
          </a:p>
          <a:p>
            <a:r>
              <a:rPr lang="en-US" sz="3200" u="sng" dirty="0">
                <a:solidFill>
                  <a:srgbClr val="0000FF"/>
                </a:solidFill>
              </a:rPr>
              <a:t>elisabeth.herrmann@erhr.fr</a:t>
            </a:r>
          </a:p>
        </p:txBody>
      </p:sp>
    </p:spTree>
    <p:extLst>
      <p:ext uri="{BB962C8B-B14F-4D97-AF65-F5344CB8AC3E}">
        <p14:creationId xmlns:p14="http://schemas.microsoft.com/office/powerpoint/2010/main" val="220385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Connecteur droit 47">
            <a:extLst>
              <a:ext uri="{FF2B5EF4-FFF2-40B4-BE49-F238E27FC236}">
                <a16:creationId xmlns:a16="http://schemas.microsoft.com/office/drawing/2014/main" id="{D4B4E4F3-1070-4A34-9C9F-FC90191BEDC5}"/>
              </a:ext>
            </a:extLst>
          </p:cNvPr>
          <p:cNvCxnSpPr>
            <a:cxnSpLocks/>
          </p:cNvCxnSpPr>
          <p:nvPr/>
        </p:nvCxnSpPr>
        <p:spPr>
          <a:xfrm>
            <a:off x="6096000" y="3542326"/>
            <a:ext cx="255324" cy="5861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C9CE9CA7-C7AA-49CB-8C19-B67FB78B4A5F}"/>
              </a:ext>
            </a:extLst>
          </p:cNvPr>
          <p:cNvCxnSpPr>
            <a:cxnSpLocks/>
            <a:endCxn id="31" idx="1"/>
          </p:cNvCxnSpPr>
          <p:nvPr/>
        </p:nvCxnSpPr>
        <p:spPr>
          <a:xfrm>
            <a:off x="6167695" y="3558928"/>
            <a:ext cx="246899" cy="589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CD940620-BED9-443A-A9B5-3F83CF67EA23}"/>
              </a:ext>
            </a:extLst>
          </p:cNvPr>
          <p:cNvCxnSpPr/>
          <p:nvPr/>
        </p:nvCxnSpPr>
        <p:spPr>
          <a:xfrm flipH="1" flipV="1">
            <a:off x="6944161" y="3266587"/>
            <a:ext cx="2146050" cy="673489"/>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47D8A9E5-DD00-463E-A877-B15EA316ACFD}"/>
              </a:ext>
            </a:extLst>
          </p:cNvPr>
          <p:cNvCxnSpPr/>
          <p:nvPr/>
        </p:nvCxnSpPr>
        <p:spPr>
          <a:xfrm flipH="1" flipV="1">
            <a:off x="6951607" y="3278237"/>
            <a:ext cx="2231754" cy="252439"/>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1CD955AA-64F4-457B-BD7F-0D16E509ACAC}"/>
              </a:ext>
            </a:extLst>
          </p:cNvPr>
          <p:cNvCxnSpPr>
            <a:stCxn id="61" idx="1"/>
          </p:cNvCxnSpPr>
          <p:nvPr/>
        </p:nvCxnSpPr>
        <p:spPr>
          <a:xfrm flipH="1">
            <a:off x="6851011" y="3114598"/>
            <a:ext cx="3996280" cy="25657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118CDAE1-B3A5-4A10-807B-571A7CC64306}"/>
              </a:ext>
            </a:extLst>
          </p:cNvPr>
          <p:cNvCxnSpPr>
            <a:cxnSpLocks/>
          </p:cNvCxnSpPr>
          <p:nvPr/>
        </p:nvCxnSpPr>
        <p:spPr>
          <a:xfrm flipH="1" flipV="1">
            <a:off x="6901578" y="3315892"/>
            <a:ext cx="2439410" cy="591228"/>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186FB34C-708B-490F-9D2A-1D2EFB994B30}"/>
              </a:ext>
            </a:extLst>
          </p:cNvPr>
          <p:cNvCxnSpPr>
            <a:stCxn id="38" idx="2"/>
          </p:cNvCxnSpPr>
          <p:nvPr/>
        </p:nvCxnSpPr>
        <p:spPr>
          <a:xfrm flipH="1" flipV="1">
            <a:off x="6901578" y="3317752"/>
            <a:ext cx="2104308" cy="210374"/>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87FD127A-A8BA-4B0E-9221-D00ACDFB6227}"/>
              </a:ext>
            </a:extLst>
          </p:cNvPr>
          <p:cNvPicPr/>
          <p:nvPr/>
        </p:nvPicPr>
        <p:blipFill>
          <a:blip r:embed="rId2"/>
          <a:stretch>
            <a:fillRect/>
          </a:stretch>
        </p:blipFill>
        <p:spPr>
          <a:xfrm>
            <a:off x="2845763" y="992841"/>
            <a:ext cx="6553201" cy="4872318"/>
          </a:xfrm>
          <a:prstGeom prst="rect">
            <a:avLst/>
          </a:prstGeom>
        </p:spPr>
      </p:pic>
      <p:sp>
        <p:nvSpPr>
          <p:cNvPr id="4" name="Ellipse 3">
            <a:extLst>
              <a:ext uri="{FF2B5EF4-FFF2-40B4-BE49-F238E27FC236}">
                <a16:creationId xmlns:a16="http://schemas.microsoft.com/office/drawing/2014/main" id="{A186009B-B09A-40E8-ADE7-2246A8BC8B41}"/>
              </a:ext>
            </a:extLst>
          </p:cNvPr>
          <p:cNvSpPr/>
          <p:nvPr/>
        </p:nvSpPr>
        <p:spPr>
          <a:xfrm>
            <a:off x="9824160" y="1138536"/>
            <a:ext cx="1407459" cy="47064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dirty="0"/>
              <a:t>IME Rochebelle UNAPEI30</a:t>
            </a:r>
          </a:p>
        </p:txBody>
      </p:sp>
      <p:cxnSp>
        <p:nvCxnSpPr>
          <p:cNvPr id="6" name="Connecteur droit 5">
            <a:extLst>
              <a:ext uri="{FF2B5EF4-FFF2-40B4-BE49-F238E27FC236}">
                <a16:creationId xmlns:a16="http://schemas.microsoft.com/office/drawing/2014/main" id="{15F18426-EFE3-42AD-A33E-C69BE0FCE30C}"/>
              </a:ext>
            </a:extLst>
          </p:cNvPr>
          <p:cNvCxnSpPr>
            <a:cxnSpLocks/>
            <a:stCxn id="4" idx="2"/>
          </p:cNvCxnSpPr>
          <p:nvPr/>
        </p:nvCxnSpPr>
        <p:spPr>
          <a:xfrm flipH="1">
            <a:off x="7383273" y="1373860"/>
            <a:ext cx="2440887" cy="1512848"/>
          </a:xfrm>
          <a:prstGeom prst="line">
            <a:avLst/>
          </a:prstGeom>
        </p:spPr>
        <p:style>
          <a:lnRef idx="3">
            <a:schemeClr val="accent6"/>
          </a:lnRef>
          <a:fillRef idx="0">
            <a:schemeClr val="accent6"/>
          </a:fillRef>
          <a:effectRef idx="2">
            <a:schemeClr val="accent6"/>
          </a:effectRef>
          <a:fontRef idx="minor">
            <a:schemeClr val="tx1"/>
          </a:fontRef>
        </p:style>
      </p:cxnSp>
      <p:sp>
        <p:nvSpPr>
          <p:cNvPr id="7" name="Légende : encadrée 6">
            <a:extLst>
              <a:ext uri="{FF2B5EF4-FFF2-40B4-BE49-F238E27FC236}">
                <a16:creationId xmlns:a16="http://schemas.microsoft.com/office/drawing/2014/main" id="{B851199E-8163-40D3-9852-1181E9CAFC39}"/>
              </a:ext>
            </a:extLst>
          </p:cNvPr>
          <p:cNvSpPr/>
          <p:nvPr/>
        </p:nvSpPr>
        <p:spPr>
          <a:xfrm>
            <a:off x="9995085" y="562289"/>
            <a:ext cx="1308847" cy="410137"/>
          </a:xfrm>
          <a:prstGeom prst="borderCallout1">
            <a:avLst>
              <a:gd name="adj1" fmla="val 50568"/>
              <a:gd name="adj2" fmla="val -3682"/>
              <a:gd name="adj3" fmla="val 564909"/>
              <a:gd name="adj4" fmla="val -20400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00" dirty="0"/>
              <a:t>EAM Les </a:t>
            </a:r>
            <a:r>
              <a:rPr lang="fr-FR" sz="1000" dirty="0" err="1"/>
              <a:t>Yverières</a:t>
            </a:r>
            <a:r>
              <a:rPr lang="fr-FR" sz="1000" dirty="0"/>
              <a:t> UNAPEI30</a:t>
            </a:r>
          </a:p>
        </p:txBody>
      </p:sp>
      <p:sp>
        <p:nvSpPr>
          <p:cNvPr id="8" name="Légende : encadrée 7">
            <a:extLst>
              <a:ext uri="{FF2B5EF4-FFF2-40B4-BE49-F238E27FC236}">
                <a16:creationId xmlns:a16="http://schemas.microsoft.com/office/drawing/2014/main" id="{FFA44B4B-8E2C-4640-82A7-CE7A84880BBF}"/>
              </a:ext>
            </a:extLst>
          </p:cNvPr>
          <p:cNvSpPr/>
          <p:nvPr/>
        </p:nvSpPr>
        <p:spPr>
          <a:xfrm>
            <a:off x="1528485" y="5062870"/>
            <a:ext cx="1308847" cy="295835"/>
          </a:xfrm>
          <a:prstGeom prst="borderCallout1">
            <a:avLst>
              <a:gd name="adj1" fmla="val 98750"/>
              <a:gd name="adj2" fmla="val 99050"/>
              <a:gd name="adj3" fmla="val -52410"/>
              <a:gd name="adj4" fmla="val 249899"/>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dirty="0"/>
              <a:t>MAS L’ORRI J. Sauvy</a:t>
            </a:r>
          </a:p>
        </p:txBody>
      </p:sp>
      <p:sp>
        <p:nvSpPr>
          <p:cNvPr id="9" name="Légende : encadrée 8">
            <a:extLst>
              <a:ext uri="{FF2B5EF4-FFF2-40B4-BE49-F238E27FC236}">
                <a16:creationId xmlns:a16="http://schemas.microsoft.com/office/drawing/2014/main" id="{0E013B18-DE36-43E2-BB5B-BFCC5E74FF40}"/>
              </a:ext>
            </a:extLst>
          </p:cNvPr>
          <p:cNvSpPr/>
          <p:nvPr/>
        </p:nvSpPr>
        <p:spPr>
          <a:xfrm>
            <a:off x="5414681" y="5966012"/>
            <a:ext cx="1380565" cy="354106"/>
          </a:xfrm>
          <a:prstGeom prst="borderCallout1">
            <a:avLst>
              <a:gd name="adj1" fmla="val 4117"/>
              <a:gd name="adj2" fmla="val 4412"/>
              <a:gd name="adj3" fmla="val -302138"/>
              <a:gd name="adj4" fmla="val 19879"/>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dirty="0"/>
              <a:t>MAS Sol I Mar USSAP</a:t>
            </a:r>
          </a:p>
        </p:txBody>
      </p:sp>
      <p:sp>
        <p:nvSpPr>
          <p:cNvPr id="10" name="Légende : encadrée 9">
            <a:extLst>
              <a:ext uri="{FF2B5EF4-FFF2-40B4-BE49-F238E27FC236}">
                <a16:creationId xmlns:a16="http://schemas.microsoft.com/office/drawing/2014/main" id="{88A0B819-2EC1-4AFD-A581-C36767A2F757}"/>
              </a:ext>
            </a:extLst>
          </p:cNvPr>
          <p:cNvSpPr/>
          <p:nvPr/>
        </p:nvSpPr>
        <p:spPr>
          <a:xfrm>
            <a:off x="7021535" y="946586"/>
            <a:ext cx="1407459" cy="374278"/>
          </a:xfrm>
          <a:prstGeom prst="borderCallout1">
            <a:avLst>
              <a:gd name="adj1" fmla="val 32083"/>
              <a:gd name="adj2" fmla="val 584"/>
              <a:gd name="adj3" fmla="val 532138"/>
              <a:gd name="adj4" fmla="val 2536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dirty="0"/>
              <a:t>MAS L’Eure Cité CH Mas </a:t>
            </a:r>
            <a:r>
              <a:rPr lang="fr-FR" sz="1050" dirty="0" err="1"/>
              <a:t>Careiron</a:t>
            </a:r>
            <a:endParaRPr lang="fr-FR" sz="1050" dirty="0"/>
          </a:p>
        </p:txBody>
      </p:sp>
      <p:sp>
        <p:nvSpPr>
          <p:cNvPr id="11" name="Légende : encadrée 10">
            <a:extLst>
              <a:ext uri="{FF2B5EF4-FFF2-40B4-BE49-F238E27FC236}">
                <a16:creationId xmlns:a16="http://schemas.microsoft.com/office/drawing/2014/main" id="{720E5310-BF2D-414B-9228-5C7F2C2BAE41}"/>
              </a:ext>
            </a:extLst>
          </p:cNvPr>
          <p:cNvSpPr/>
          <p:nvPr/>
        </p:nvSpPr>
        <p:spPr>
          <a:xfrm>
            <a:off x="10730751" y="1719312"/>
            <a:ext cx="1470211" cy="295835"/>
          </a:xfrm>
          <a:prstGeom prst="borderCallout1">
            <a:avLst>
              <a:gd name="adj1" fmla="val 4750"/>
              <a:gd name="adj2" fmla="val 1450"/>
              <a:gd name="adj3" fmla="val 395833"/>
              <a:gd name="adj4" fmla="val -22244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dirty="0">
                <a:ln>
                  <a:solidFill>
                    <a:schemeClr val="accent6">
                      <a:lumMod val="75000"/>
                    </a:schemeClr>
                  </a:solidFill>
                </a:ln>
              </a:rPr>
              <a:t>Asso Hubert Pascal SAVS+ADJ</a:t>
            </a:r>
          </a:p>
        </p:txBody>
      </p:sp>
      <p:sp>
        <p:nvSpPr>
          <p:cNvPr id="13" name="Légende : encadrée 12">
            <a:extLst>
              <a:ext uri="{FF2B5EF4-FFF2-40B4-BE49-F238E27FC236}">
                <a16:creationId xmlns:a16="http://schemas.microsoft.com/office/drawing/2014/main" id="{1DA92FD8-A212-4DBB-BCF7-1A2B0D51D27F}"/>
              </a:ext>
            </a:extLst>
          </p:cNvPr>
          <p:cNvSpPr/>
          <p:nvPr/>
        </p:nvSpPr>
        <p:spPr>
          <a:xfrm>
            <a:off x="3606780" y="6080523"/>
            <a:ext cx="1290918" cy="354106"/>
          </a:xfrm>
          <a:prstGeom prst="borderCallout1">
            <a:avLst>
              <a:gd name="adj1" fmla="val -2409"/>
              <a:gd name="adj2" fmla="val 57353"/>
              <a:gd name="adj3" fmla="val -377298"/>
              <a:gd name="adj4" fmla="val 133480"/>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050" dirty="0"/>
              <a:t>Unité Appui Soins Santé UNAPEI 66</a:t>
            </a:r>
          </a:p>
        </p:txBody>
      </p:sp>
      <p:sp>
        <p:nvSpPr>
          <p:cNvPr id="15" name="Légende : encadrée 14">
            <a:extLst>
              <a:ext uri="{FF2B5EF4-FFF2-40B4-BE49-F238E27FC236}">
                <a16:creationId xmlns:a16="http://schemas.microsoft.com/office/drawing/2014/main" id="{8C38C23B-127B-445D-855E-DD373D4A8F30}"/>
              </a:ext>
            </a:extLst>
          </p:cNvPr>
          <p:cNvSpPr/>
          <p:nvPr/>
        </p:nvSpPr>
        <p:spPr>
          <a:xfrm>
            <a:off x="936814" y="5672418"/>
            <a:ext cx="1465292" cy="354106"/>
          </a:xfrm>
          <a:prstGeom prst="borderCallout1">
            <a:avLst>
              <a:gd name="adj1" fmla="val 54026"/>
              <a:gd name="adj2" fmla="val 101490"/>
              <a:gd name="adj3" fmla="val -263874"/>
              <a:gd name="adj4" fmla="val 29670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000" dirty="0"/>
              <a:t>EAM Les Alizés Sésame </a:t>
            </a:r>
            <a:r>
              <a:rPr lang="fr-FR" sz="1000" dirty="0" err="1"/>
              <a:t>AUtisme</a:t>
            </a:r>
            <a:endParaRPr lang="fr-FR" sz="1000" dirty="0"/>
          </a:p>
        </p:txBody>
      </p:sp>
      <p:sp>
        <p:nvSpPr>
          <p:cNvPr id="3" name="Ellipse 2">
            <a:extLst>
              <a:ext uri="{FF2B5EF4-FFF2-40B4-BE49-F238E27FC236}">
                <a16:creationId xmlns:a16="http://schemas.microsoft.com/office/drawing/2014/main" id="{73BABA3F-591A-4017-893E-70EF5F611FE1}"/>
              </a:ext>
            </a:extLst>
          </p:cNvPr>
          <p:cNvSpPr/>
          <p:nvPr/>
        </p:nvSpPr>
        <p:spPr>
          <a:xfrm>
            <a:off x="2438399" y="5779994"/>
            <a:ext cx="1308847" cy="591671"/>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a:t>Pôle</a:t>
            </a:r>
            <a:r>
              <a:rPr lang="fr-FR" sz="1800" dirty="0"/>
              <a:t> </a:t>
            </a:r>
            <a:r>
              <a:rPr lang="fr-FR" sz="1050" dirty="0"/>
              <a:t>Enfance Symphonie 66 APF</a:t>
            </a:r>
          </a:p>
        </p:txBody>
      </p:sp>
      <p:sp>
        <p:nvSpPr>
          <p:cNvPr id="5" name="Légende : encadrée 4">
            <a:extLst>
              <a:ext uri="{FF2B5EF4-FFF2-40B4-BE49-F238E27FC236}">
                <a16:creationId xmlns:a16="http://schemas.microsoft.com/office/drawing/2014/main" id="{1B9C4F32-929E-4696-972C-46CECE214BC1}"/>
              </a:ext>
            </a:extLst>
          </p:cNvPr>
          <p:cNvSpPr/>
          <p:nvPr/>
        </p:nvSpPr>
        <p:spPr>
          <a:xfrm>
            <a:off x="4258234" y="2618814"/>
            <a:ext cx="1281953" cy="374278"/>
          </a:xfrm>
          <a:prstGeom prst="borderCallout1">
            <a:avLst>
              <a:gd name="adj1" fmla="val 100187"/>
              <a:gd name="adj2" fmla="val 56702"/>
              <a:gd name="adj3" fmla="val 155614"/>
              <a:gd name="adj4" fmla="val 181247"/>
            </a:avLst>
          </a:prstGeom>
          <a:ln w="12700"/>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dirty="0"/>
              <a:t>MAS L’</a:t>
            </a:r>
            <a:r>
              <a:rPr lang="fr-FR" sz="1050" dirty="0" err="1"/>
              <a:t>Ensolleillade</a:t>
            </a:r>
            <a:r>
              <a:rPr lang="fr-FR" sz="1050" dirty="0"/>
              <a:t> PEP34</a:t>
            </a:r>
          </a:p>
        </p:txBody>
      </p:sp>
      <p:sp>
        <p:nvSpPr>
          <p:cNvPr id="12" name="Ellipse 11">
            <a:extLst>
              <a:ext uri="{FF2B5EF4-FFF2-40B4-BE49-F238E27FC236}">
                <a16:creationId xmlns:a16="http://schemas.microsoft.com/office/drawing/2014/main" id="{2996D793-DC82-4700-BD5B-10F085CCFA04}"/>
              </a:ext>
            </a:extLst>
          </p:cNvPr>
          <p:cNvSpPr/>
          <p:nvPr/>
        </p:nvSpPr>
        <p:spPr>
          <a:xfrm>
            <a:off x="3371167" y="5434854"/>
            <a:ext cx="1465292" cy="4751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dirty="0"/>
              <a:t>IME Al Casal </a:t>
            </a:r>
          </a:p>
          <a:p>
            <a:pPr algn="ctr"/>
            <a:r>
              <a:rPr lang="fr-FR" sz="1050" dirty="0"/>
              <a:t>Joseph Sauvy</a:t>
            </a:r>
          </a:p>
        </p:txBody>
      </p:sp>
      <p:cxnSp>
        <p:nvCxnSpPr>
          <p:cNvPr id="16" name="Connecteur droit 15">
            <a:extLst>
              <a:ext uri="{FF2B5EF4-FFF2-40B4-BE49-F238E27FC236}">
                <a16:creationId xmlns:a16="http://schemas.microsoft.com/office/drawing/2014/main" id="{ECC61BEA-A578-494F-AA16-0811A8403270}"/>
              </a:ext>
            </a:extLst>
          </p:cNvPr>
          <p:cNvCxnSpPr>
            <a:cxnSpLocks/>
            <a:stCxn id="12" idx="7"/>
          </p:cNvCxnSpPr>
          <p:nvPr/>
        </p:nvCxnSpPr>
        <p:spPr>
          <a:xfrm flipV="1">
            <a:off x="4621872" y="4801719"/>
            <a:ext cx="621951" cy="702716"/>
          </a:xfrm>
          <a:prstGeom prst="line">
            <a:avLst/>
          </a:prstGeom>
        </p:spPr>
        <p:style>
          <a:lnRef idx="3">
            <a:schemeClr val="accent6"/>
          </a:lnRef>
          <a:fillRef idx="0">
            <a:schemeClr val="accent6"/>
          </a:fillRef>
          <a:effectRef idx="2">
            <a:schemeClr val="accent6"/>
          </a:effectRef>
          <a:fontRef idx="minor">
            <a:schemeClr val="tx1"/>
          </a:fontRef>
        </p:style>
      </p:cxnSp>
      <p:sp>
        <p:nvSpPr>
          <p:cNvPr id="17" name="Ellipse 16">
            <a:extLst>
              <a:ext uri="{FF2B5EF4-FFF2-40B4-BE49-F238E27FC236}">
                <a16:creationId xmlns:a16="http://schemas.microsoft.com/office/drawing/2014/main" id="{40BCF04C-4518-4C6A-8D1F-4B194E1662E1}"/>
              </a:ext>
            </a:extLst>
          </p:cNvPr>
          <p:cNvSpPr/>
          <p:nvPr/>
        </p:nvSpPr>
        <p:spPr>
          <a:xfrm>
            <a:off x="5744011" y="4733079"/>
            <a:ext cx="1907246" cy="42155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1050" dirty="0"/>
              <a:t>IME Les</a:t>
            </a:r>
            <a:r>
              <a:rPr lang="fr-FR" sz="1800" dirty="0"/>
              <a:t> </a:t>
            </a:r>
            <a:r>
              <a:rPr lang="fr-FR" sz="1050" dirty="0"/>
              <a:t>Hirondelles</a:t>
            </a:r>
          </a:p>
          <a:p>
            <a:pPr algn="ctr"/>
            <a:r>
              <a:rPr lang="fr-FR" sz="1050" dirty="0"/>
              <a:t>AFDAIM</a:t>
            </a:r>
          </a:p>
        </p:txBody>
      </p:sp>
      <p:cxnSp>
        <p:nvCxnSpPr>
          <p:cNvPr id="19" name="Connecteur droit 18">
            <a:extLst>
              <a:ext uri="{FF2B5EF4-FFF2-40B4-BE49-F238E27FC236}">
                <a16:creationId xmlns:a16="http://schemas.microsoft.com/office/drawing/2014/main" id="{5062B4CD-B606-40E7-9D7B-7688207A13BC}"/>
              </a:ext>
            </a:extLst>
          </p:cNvPr>
          <p:cNvCxnSpPr>
            <a:cxnSpLocks/>
            <a:stCxn id="17" idx="1"/>
          </p:cNvCxnSpPr>
          <p:nvPr/>
        </p:nvCxnSpPr>
        <p:spPr>
          <a:xfrm flipH="1" flipV="1">
            <a:off x="5414683" y="4159624"/>
            <a:ext cx="608638" cy="635190"/>
          </a:xfrm>
          <a:prstGeom prst="line">
            <a:avLst/>
          </a:prstGeom>
        </p:spPr>
        <p:style>
          <a:lnRef idx="3">
            <a:schemeClr val="accent6"/>
          </a:lnRef>
          <a:fillRef idx="0">
            <a:schemeClr val="accent6"/>
          </a:fillRef>
          <a:effectRef idx="2">
            <a:schemeClr val="accent6"/>
          </a:effectRef>
          <a:fontRef idx="minor">
            <a:schemeClr val="tx1"/>
          </a:fontRef>
        </p:style>
      </p:cxnSp>
      <p:sp>
        <p:nvSpPr>
          <p:cNvPr id="20" name="Légende : encadrée 19">
            <a:extLst>
              <a:ext uri="{FF2B5EF4-FFF2-40B4-BE49-F238E27FC236}">
                <a16:creationId xmlns:a16="http://schemas.microsoft.com/office/drawing/2014/main" id="{84670401-7FDD-4C35-8976-07F3AE8CCC16}"/>
              </a:ext>
            </a:extLst>
          </p:cNvPr>
          <p:cNvSpPr/>
          <p:nvPr/>
        </p:nvSpPr>
        <p:spPr>
          <a:xfrm>
            <a:off x="2534076" y="3808421"/>
            <a:ext cx="1307307" cy="415253"/>
          </a:xfrm>
          <a:prstGeom prst="borderCallout1">
            <a:avLst>
              <a:gd name="adj1" fmla="val 74036"/>
              <a:gd name="adj2" fmla="val 103514"/>
              <a:gd name="adj3" fmla="val 77300"/>
              <a:gd name="adj4" fmla="val 19925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000" dirty="0"/>
              <a:t>EAM Pennautier</a:t>
            </a:r>
          </a:p>
          <a:p>
            <a:pPr algn="ctr"/>
            <a:r>
              <a:rPr lang="fr-FR" sz="1000" dirty="0"/>
              <a:t>AFDAIM</a:t>
            </a:r>
          </a:p>
        </p:txBody>
      </p:sp>
      <p:sp>
        <p:nvSpPr>
          <p:cNvPr id="21" name="Légende : encadrée 20">
            <a:extLst>
              <a:ext uri="{FF2B5EF4-FFF2-40B4-BE49-F238E27FC236}">
                <a16:creationId xmlns:a16="http://schemas.microsoft.com/office/drawing/2014/main" id="{ADEDB2A0-2B90-4949-8C8E-A00E45CE184B}"/>
              </a:ext>
            </a:extLst>
          </p:cNvPr>
          <p:cNvSpPr/>
          <p:nvPr/>
        </p:nvSpPr>
        <p:spPr>
          <a:xfrm>
            <a:off x="2709803" y="2743683"/>
            <a:ext cx="1465292" cy="415253"/>
          </a:xfrm>
          <a:prstGeom prst="borderCallout1">
            <a:avLst>
              <a:gd name="adj1" fmla="val 96486"/>
              <a:gd name="adj2" fmla="val 98959"/>
              <a:gd name="adj3" fmla="val 173249"/>
              <a:gd name="adj4" fmla="val 2302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000" dirty="0"/>
              <a:t>MAS+EAM </a:t>
            </a:r>
            <a:r>
              <a:rPr lang="fr-FR" sz="1000" dirty="0" err="1"/>
              <a:t>Montflourès</a:t>
            </a:r>
            <a:endParaRPr lang="fr-FR" sz="1000" dirty="0"/>
          </a:p>
          <a:p>
            <a:pPr algn="ctr"/>
            <a:r>
              <a:rPr lang="fr-FR" sz="1000" dirty="0"/>
              <a:t>APEAI Ouest Hérault</a:t>
            </a:r>
          </a:p>
        </p:txBody>
      </p:sp>
      <p:grpSp>
        <p:nvGrpSpPr>
          <p:cNvPr id="110" name="Groupe 109">
            <a:extLst>
              <a:ext uri="{FF2B5EF4-FFF2-40B4-BE49-F238E27FC236}">
                <a16:creationId xmlns:a16="http://schemas.microsoft.com/office/drawing/2014/main" id="{05576808-8CA9-4B50-9F20-E4572C1ECA9B}"/>
              </a:ext>
            </a:extLst>
          </p:cNvPr>
          <p:cNvGrpSpPr/>
          <p:nvPr/>
        </p:nvGrpSpPr>
        <p:grpSpPr>
          <a:xfrm>
            <a:off x="3380204" y="741634"/>
            <a:ext cx="1791871" cy="957622"/>
            <a:chOff x="3380204" y="741634"/>
            <a:chExt cx="1791871" cy="957622"/>
          </a:xfrm>
        </p:grpSpPr>
        <p:sp>
          <p:nvSpPr>
            <p:cNvPr id="22" name="Légende : encadrée 21">
              <a:extLst>
                <a:ext uri="{FF2B5EF4-FFF2-40B4-BE49-F238E27FC236}">
                  <a16:creationId xmlns:a16="http://schemas.microsoft.com/office/drawing/2014/main" id="{E30C8C45-A43C-4FAE-BDE0-99EF212C4B6A}"/>
                </a:ext>
              </a:extLst>
            </p:cNvPr>
            <p:cNvSpPr/>
            <p:nvPr/>
          </p:nvSpPr>
          <p:spPr>
            <a:xfrm>
              <a:off x="3380204" y="1324978"/>
              <a:ext cx="1465292" cy="374278"/>
            </a:xfrm>
            <a:prstGeom prst="borderCallout1">
              <a:avLst>
                <a:gd name="adj1" fmla="val 98032"/>
                <a:gd name="adj2" fmla="val 101075"/>
                <a:gd name="adj3" fmla="val 127499"/>
                <a:gd name="adj4" fmla="val 2165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000" dirty="0"/>
                <a:t>Association Les Genêts</a:t>
              </a:r>
            </a:p>
          </p:txBody>
        </p:sp>
        <p:sp>
          <p:nvSpPr>
            <p:cNvPr id="23" name="Légende : encadrée 22">
              <a:extLst>
                <a:ext uri="{FF2B5EF4-FFF2-40B4-BE49-F238E27FC236}">
                  <a16:creationId xmlns:a16="http://schemas.microsoft.com/office/drawing/2014/main" id="{EBE96D02-C905-40F1-BB6E-582B0DA0A9C6}"/>
                </a:ext>
              </a:extLst>
            </p:cNvPr>
            <p:cNvSpPr/>
            <p:nvPr/>
          </p:nvSpPr>
          <p:spPr>
            <a:xfrm>
              <a:off x="3669853" y="741634"/>
              <a:ext cx="1502222" cy="324487"/>
            </a:xfrm>
            <a:prstGeom prst="borderCallout1">
              <a:avLst>
                <a:gd name="adj1" fmla="val 30389"/>
                <a:gd name="adj2" fmla="val 98285"/>
                <a:gd name="adj3" fmla="val 331803"/>
                <a:gd name="adj4" fmla="val 193369"/>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000" dirty="0">
                  <a:solidFill>
                    <a:schemeClr val="tx1"/>
                  </a:solidFill>
                </a:rPr>
                <a:t>Association St Nicolas</a:t>
              </a:r>
            </a:p>
            <a:p>
              <a:pPr algn="ctr"/>
              <a:r>
                <a:rPr lang="fr-FR" sz="1000" dirty="0">
                  <a:solidFill>
                    <a:schemeClr val="tx1"/>
                  </a:solidFill>
                </a:rPr>
                <a:t>48</a:t>
              </a:r>
            </a:p>
          </p:txBody>
        </p:sp>
      </p:grpSp>
      <p:sp>
        <p:nvSpPr>
          <p:cNvPr id="24" name="Légende : encadrée 23">
            <a:extLst>
              <a:ext uri="{FF2B5EF4-FFF2-40B4-BE49-F238E27FC236}">
                <a16:creationId xmlns:a16="http://schemas.microsoft.com/office/drawing/2014/main" id="{4DFDE316-06AA-4A2C-A7C1-92DF858D4E9A}"/>
              </a:ext>
            </a:extLst>
          </p:cNvPr>
          <p:cNvSpPr/>
          <p:nvPr/>
        </p:nvSpPr>
        <p:spPr>
          <a:xfrm>
            <a:off x="8215000" y="409058"/>
            <a:ext cx="1310307" cy="478181"/>
          </a:xfrm>
          <a:prstGeom prst="borderCallout1">
            <a:avLst>
              <a:gd name="adj1" fmla="val 102216"/>
              <a:gd name="adj2" fmla="val 35874"/>
              <a:gd name="adj3" fmla="val 509845"/>
              <a:gd name="adj4" fmla="val -5777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000" dirty="0">
                <a:solidFill>
                  <a:schemeClr val="tx1"/>
                </a:solidFill>
              </a:rPr>
              <a:t>MAS+ PCPE Les Ferrières</a:t>
            </a:r>
          </a:p>
          <a:p>
            <a:pPr algn="ctr"/>
            <a:r>
              <a:rPr lang="fr-FR" sz="1000" dirty="0">
                <a:solidFill>
                  <a:schemeClr val="tx1"/>
                </a:solidFill>
              </a:rPr>
              <a:t> Cigalières</a:t>
            </a:r>
          </a:p>
        </p:txBody>
      </p:sp>
      <p:sp>
        <p:nvSpPr>
          <p:cNvPr id="25" name="Ellipse 24">
            <a:extLst>
              <a:ext uri="{FF2B5EF4-FFF2-40B4-BE49-F238E27FC236}">
                <a16:creationId xmlns:a16="http://schemas.microsoft.com/office/drawing/2014/main" id="{9555D3A6-1783-427F-A9BF-361E25B557F1}"/>
              </a:ext>
            </a:extLst>
          </p:cNvPr>
          <p:cNvSpPr/>
          <p:nvPr/>
        </p:nvSpPr>
        <p:spPr>
          <a:xfrm>
            <a:off x="8443275" y="1032546"/>
            <a:ext cx="1308847" cy="46392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050" dirty="0">
                <a:solidFill>
                  <a:schemeClr val="tx1"/>
                </a:solidFill>
              </a:rPr>
              <a:t>IEM La</a:t>
            </a:r>
            <a:r>
              <a:rPr lang="fr-FR" sz="1800" dirty="0">
                <a:solidFill>
                  <a:schemeClr val="tx1"/>
                </a:solidFill>
              </a:rPr>
              <a:t> </a:t>
            </a:r>
            <a:r>
              <a:rPr lang="fr-FR" sz="1050" dirty="0">
                <a:solidFill>
                  <a:schemeClr val="tx1"/>
                </a:solidFill>
              </a:rPr>
              <a:t>Cigale</a:t>
            </a:r>
            <a:r>
              <a:rPr lang="fr-FR" sz="1050" dirty="0"/>
              <a:t> </a:t>
            </a:r>
          </a:p>
          <a:p>
            <a:pPr algn="ctr"/>
            <a:r>
              <a:rPr lang="fr-FR" sz="1050" dirty="0">
                <a:solidFill>
                  <a:schemeClr val="tx1"/>
                </a:solidFill>
              </a:rPr>
              <a:t>Cigalières 30</a:t>
            </a:r>
          </a:p>
        </p:txBody>
      </p:sp>
      <p:sp>
        <p:nvSpPr>
          <p:cNvPr id="26" name="Légende : encadrée 25">
            <a:extLst>
              <a:ext uri="{FF2B5EF4-FFF2-40B4-BE49-F238E27FC236}">
                <a16:creationId xmlns:a16="http://schemas.microsoft.com/office/drawing/2014/main" id="{7BBF312B-827E-4801-9C3A-0F6885DD69BA}"/>
              </a:ext>
            </a:extLst>
          </p:cNvPr>
          <p:cNvSpPr/>
          <p:nvPr/>
        </p:nvSpPr>
        <p:spPr>
          <a:xfrm>
            <a:off x="8767482" y="1881656"/>
            <a:ext cx="1674220" cy="374278"/>
          </a:xfrm>
          <a:prstGeom prst="borderCallout1">
            <a:avLst>
              <a:gd name="adj1" fmla="val 4758"/>
              <a:gd name="adj2" fmla="val 2084"/>
              <a:gd name="adj3" fmla="val 264768"/>
              <a:gd name="adj4" fmla="val -84054"/>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000" dirty="0">
                <a:solidFill>
                  <a:schemeClr val="tx1"/>
                </a:solidFill>
              </a:rPr>
              <a:t>SAMSAH APF France Handicap 30+34</a:t>
            </a:r>
          </a:p>
        </p:txBody>
      </p:sp>
      <p:sp>
        <p:nvSpPr>
          <p:cNvPr id="27" name="Ellipse 26">
            <a:extLst>
              <a:ext uri="{FF2B5EF4-FFF2-40B4-BE49-F238E27FC236}">
                <a16:creationId xmlns:a16="http://schemas.microsoft.com/office/drawing/2014/main" id="{D16DA7BC-7255-4204-974D-FDD54713C9FA}"/>
              </a:ext>
            </a:extLst>
          </p:cNvPr>
          <p:cNvSpPr/>
          <p:nvPr/>
        </p:nvSpPr>
        <p:spPr>
          <a:xfrm>
            <a:off x="8516470" y="2441506"/>
            <a:ext cx="1147482" cy="43591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050" dirty="0">
                <a:solidFill>
                  <a:schemeClr val="tx1"/>
                </a:solidFill>
              </a:rPr>
              <a:t>RAPEH30 PMI</a:t>
            </a:r>
          </a:p>
        </p:txBody>
      </p:sp>
      <p:cxnSp>
        <p:nvCxnSpPr>
          <p:cNvPr id="29" name="Connecteur droit 28">
            <a:extLst>
              <a:ext uri="{FF2B5EF4-FFF2-40B4-BE49-F238E27FC236}">
                <a16:creationId xmlns:a16="http://schemas.microsoft.com/office/drawing/2014/main" id="{DE8BCCC0-6094-44B3-B26E-A2638B704E9A}"/>
              </a:ext>
            </a:extLst>
          </p:cNvPr>
          <p:cNvCxnSpPr>
            <a:cxnSpLocks/>
            <a:stCxn id="27" idx="2"/>
          </p:cNvCxnSpPr>
          <p:nvPr/>
        </p:nvCxnSpPr>
        <p:spPr>
          <a:xfrm flipH="1">
            <a:off x="7457666" y="2659462"/>
            <a:ext cx="1058804" cy="205200"/>
          </a:xfrm>
          <a:prstGeom prst="line">
            <a:avLst/>
          </a:prstGeom>
        </p:spPr>
        <p:style>
          <a:lnRef idx="2">
            <a:schemeClr val="accent4"/>
          </a:lnRef>
          <a:fillRef idx="0">
            <a:schemeClr val="accent4"/>
          </a:fillRef>
          <a:effectRef idx="1">
            <a:schemeClr val="accent4"/>
          </a:effectRef>
          <a:fontRef idx="minor">
            <a:schemeClr val="tx1"/>
          </a:fontRef>
        </p:style>
      </p:cxnSp>
      <p:sp>
        <p:nvSpPr>
          <p:cNvPr id="30" name="Ellipse 29">
            <a:extLst>
              <a:ext uri="{FF2B5EF4-FFF2-40B4-BE49-F238E27FC236}">
                <a16:creationId xmlns:a16="http://schemas.microsoft.com/office/drawing/2014/main" id="{7A018EEF-9BCE-4000-A0DC-A3AFC35D3BA1}"/>
              </a:ext>
            </a:extLst>
          </p:cNvPr>
          <p:cNvSpPr/>
          <p:nvPr/>
        </p:nvSpPr>
        <p:spPr>
          <a:xfrm>
            <a:off x="7383273" y="1509227"/>
            <a:ext cx="1622612" cy="49194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dirty="0"/>
              <a:t>CPI </a:t>
            </a:r>
            <a:r>
              <a:rPr lang="fr-FR" sz="1050" dirty="0" err="1"/>
              <a:t>Montaury</a:t>
            </a:r>
            <a:r>
              <a:rPr lang="fr-FR" sz="1050" dirty="0"/>
              <a:t> Croix Rouge Française</a:t>
            </a:r>
          </a:p>
        </p:txBody>
      </p:sp>
      <p:cxnSp>
        <p:nvCxnSpPr>
          <p:cNvPr id="32" name="Connecteur droit 31">
            <a:extLst>
              <a:ext uri="{FF2B5EF4-FFF2-40B4-BE49-F238E27FC236}">
                <a16:creationId xmlns:a16="http://schemas.microsoft.com/office/drawing/2014/main" id="{C9E81875-8669-4AC3-BB82-381CFB9638D4}"/>
              </a:ext>
            </a:extLst>
          </p:cNvPr>
          <p:cNvCxnSpPr>
            <a:cxnSpLocks/>
          </p:cNvCxnSpPr>
          <p:nvPr/>
        </p:nvCxnSpPr>
        <p:spPr>
          <a:xfrm flipH="1">
            <a:off x="7496734" y="1924123"/>
            <a:ext cx="404248" cy="922168"/>
          </a:xfrm>
          <a:prstGeom prst="line">
            <a:avLst/>
          </a:prstGeom>
        </p:spPr>
        <p:style>
          <a:lnRef idx="2">
            <a:schemeClr val="accent6"/>
          </a:lnRef>
          <a:fillRef idx="0">
            <a:schemeClr val="accent6"/>
          </a:fillRef>
          <a:effectRef idx="1">
            <a:schemeClr val="accent6"/>
          </a:effectRef>
          <a:fontRef idx="minor">
            <a:schemeClr val="tx1"/>
          </a:fontRef>
        </p:style>
      </p:cxnSp>
      <p:sp>
        <p:nvSpPr>
          <p:cNvPr id="33" name="Légende : encadrée 32">
            <a:extLst>
              <a:ext uri="{FF2B5EF4-FFF2-40B4-BE49-F238E27FC236}">
                <a16:creationId xmlns:a16="http://schemas.microsoft.com/office/drawing/2014/main" id="{6A12DE68-2041-4661-9E9A-F767263FC1CD}"/>
              </a:ext>
            </a:extLst>
          </p:cNvPr>
          <p:cNvSpPr/>
          <p:nvPr/>
        </p:nvSpPr>
        <p:spPr>
          <a:xfrm>
            <a:off x="7669307" y="3371168"/>
            <a:ext cx="1420904" cy="319017"/>
          </a:xfrm>
          <a:prstGeom prst="borderCallout1">
            <a:avLst>
              <a:gd name="adj1" fmla="val 13759"/>
              <a:gd name="adj2" fmla="val 1847"/>
              <a:gd name="adj3" fmla="val -35271"/>
              <a:gd name="adj4" fmla="val -5307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000" dirty="0">
                <a:solidFill>
                  <a:schemeClr val="tx1"/>
                </a:solidFill>
              </a:rPr>
              <a:t>EAM La Bruyère APSH34</a:t>
            </a:r>
          </a:p>
        </p:txBody>
      </p:sp>
      <p:sp>
        <p:nvSpPr>
          <p:cNvPr id="35" name="Ellipse 34">
            <a:extLst>
              <a:ext uri="{FF2B5EF4-FFF2-40B4-BE49-F238E27FC236}">
                <a16:creationId xmlns:a16="http://schemas.microsoft.com/office/drawing/2014/main" id="{29073627-04BA-483B-99AE-3B33EEACE5C4}"/>
              </a:ext>
            </a:extLst>
          </p:cNvPr>
          <p:cNvSpPr/>
          <p:nvPr/>
        </p:nvSpPr>
        <p:spPr>
          <a:xfrm>
            <a:off x="9023281" y="3734901"/>
            <a:ext cx="1497105" cy="60511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dirty="0"/>
              <a:t>IME les Oliviers</a:t>
            </a:r>
          </a:p>
          <a:p>
            <a:pPr algn="ctr"/>
            <a:r>
              <a:rPr lang="fr-FR" sz="1050" dirty="0"/>
              <a:t>ADAGES </a:t>
            </a:r>
          </a:p>
        </p:txBody>
      </p:sp>
      <p:sp>
        <p:nvSpPr>
          <p:cNvPr id="38" name="Ellipse 37">
            <a:extLst>
              <a:ext uri="{FF2B5EF4-FFF2-40B4-BE49-F238E27FC236}">
                <a16:creationId xmlns:a16="http://schemas.microsoft.com/office/drawing/2014/main" id="{31E0C457-4ED2-4917-8FF9-7FF8CD3388D4}"/>
              </a:ext>
            </a:extLst>
          </p:cNvPr>
          <p:cNvSpPr/>
          <p:nvPr/>
        </p:nvSpPr>
        <p:spPr>
          <a:xfrm>
            <a:off x="9005886" y="3308604"/>
            <a:ext cx="2234136" cy="43904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050" dirty="0"/>
              <a:t>SESSAD La Cardabelle.</a:t>
            </a:r>
          </a:p>
          <a:p>
            <a:pPr algn="ctr"/>
            <a:r>
              <a:rPr lang="fr-FR" sz="1050" dirty="0"/>
              <a:t>ADAGES</a:t>
            </a:r>
          </a:p>
        </p:txBody>
      </p:sp>
      <p:sp>
        <p:nvSpPr>
          <p:cNvPr id="41" name="Ellipse 40">
            <a:extLst>
              <a:ext uri="{FF2B5EF4-FFF2-40B4-BE49-F238E27FC236}">
                <a16:creationId xmlns:a16="http://schemas.microsoft.com/office/drawing/2014/main" id="{DFE274D4-8518-41E3-AB73-D167F9FDE6FC}"/>
              </a:ext>
            </a:extLst>
          </p:cNvPr>
          <p:cNvSpPr/>
          <p:nvPr/>
        </p:nvSpPr>
        <p:spPr>
          <a:xfrm>
            <a:off x="7367475" y="3771001"/>
            <a:ext cx="1537451" cy="37198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dirty="0"/>
              <a:t>IME La Pinède</a:t>
            </a:r>
          </a:p>
          <a:p>
            <a:pPr algn="ctr"/>
            <a:r>
              <a:rPr lang="fr-FR" sz="1050" dirty="0"/>
              <a:t>AELP</a:t>
            </a:r>
          </a:p>
        </p:txBody>
      </p:sp>
      <p:sp>
        <p:nvSpPr>
          <p:cNvPr id="43" name="Rectangle : coins arrondis 42">
            <a:extLst>
              <a:ext uri="{FF2B5EF4-FFF2-40B4-BE49-F238E27FC236}">
                <a16:creationId xmlns:a16="http://schemas.microsoft.com/office/drawing/2014/main" id="{C913C777-514D-4287-816C-3BFA453EC626}"/>
              </a:ext>
            </a:extLst>
          </p:cNvPr>
          <p:cNvSpPr/>
          <p:nvPr/>
        </p:nvSpPr>
        <p:spPr>
          <a:xfrm>
            <a:off x="92813" y="3916797"/>
            <a:ext cx="1391736" cy="44362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dirty="0"/>
              <a:t>Maison des Epilepsie( Lou têt)</a:t>
            </a:r>
          </a:p>
        </p:txBody>
      </p:sp>
      <p:sp>
        <p:nvSpPr>
          <p:cNvPr id="44" name="Rectangle : coins arrondis 43">
            <a:extLst>
              <a:ext uri="{FF2B5EF4-FFF2-40B4-BE49-F238E27FC236}">
                <a16:creationId xmlns:a16="http://schemas.microsoft.com/office/drawing/2014/main" id="{265C3AF4-FEBA-4A15-B5AA-7C53C9244299}"/>
              </a:ext>
            </a:extLst>
          </p:cNvPr>
          <p:cNvSpPr/>
          <p:nvPr/>
        </p:nvSpPr>
        <p:spPr>
          <a:xfrm>
            <a:off x="4650321" y="61434"/>
            <a:ext cx="942975" cy="41457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050" dirty="0" err="1"/>
              <a:t>Vitalliance</a:t>
            </a:r>
            <a:r>
              <a:rPr lang="fr-FR" sz="1050" dirty="0"/>
              <a:t> 34+30+11 </a:t>
            </a:r>
          </a:p>
        </p:txBody>
      </p:sp>
      <p:sp>
        <p:nvSpPr>
          <p:cNvPr id="46" name="Rectangle : coins arrondis 45">
            <a:extLst>
              <a:ext uri="{FF2B5EF4-FFF2-40B4-BE49-F238E27FC236}">
                <a16:creationId xmlns:a16="http://schemas.microsoft.com/office/drawing/2014/main" id="{B2D5CF8E-6A54-4A86-B8E6-16A641103F7A}"/>
              </a:ext>
            </a:extLst>
          </p:cNvPr>
          <p:cNvSpPr/>
          <p:nvPr/>
        </p:nvSpPr>
        <p:spPr>
          <a:xfrm>
            <a:off x="106384" y="3287773"/>
            <a:ext cx="942975" cy="54231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fr-FR" sz="1050" dirty="0"/>
              <a:t>France Epilepsie</a:t>
            </a:r>
          </a:p>
        </p:txBody>
      </p:sp>
      <p:sp>
        <p:nvSpPr>
          <p:cNvPr id="50" name="Légende : encadrée 49">
            <a:extLst>
              <a:ext uri="{FF2B5EF4-FFF2-40B4-BE49-F238E27FC236}">
                <a16:creationId xmlns:a16="http://schemas.microsoft.com/office/drawing/2014/main" id="{9A1D7842-B77D-49BC-993F-768F9B9ECBC0}"/>
              </a:ext>
            </a:extLst>
          </p:cNvPr>
          <p:cNvSpPr/>
          <p:nvPr/>
        </p:nvSpPr>
        <p:spPr>
          <a:xfrm>
            <a:off x="8870154" y="2977502"/>
            <a:ext cx="1674220" cy="338390"/>
          </a:xfrm>
          <a:prstGeom prst="borderCallout1">
            <a:avLst>
              <a:gd name="adj1" fmla="val 21399"/>
              <a:gd name="adj2" fmla="val -1908"/>
              <a:gd name="adj3" fmla="val 59699"/>
              <a:gd name="adj4" fmla="val -11149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050" dirty="0"/>
              <a:t>Plateforme emploi accompagné APSH34 </a:t>
            </a:r>
          </a:p>
        </p:txBody>
      </p:sp>
      <p:sp>
        <p:nvSpPr>
          <p:cNvPr id="52" name="Ellipse 51">
            <a:extLst>
              <a:ext uri="{FF2B5EF4-FFF2-40B4-BE49-F238E27FC236}">
                <a16:creationId xmlns:a16="http://schemas.microsoft.com/office/drawing/2014/main" id="{A1A474C1-A214-4B6B-932B-9E9C3594C836}"/>
              </a:ext>
            </a:extLst>
          </p:cNvPr>
          <p:cNvSpPr/>
          <p:nvPr/>
        </p:nvSpPr>
        <p:spPr>
          <a:xfrm>
            <a:off x="5717488" y="3558928"/>
            <a:ext cx="1907245" cy="46521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050" dirty="0"/>
              <a:t>EEAP Maison de </a:t>
            </a:r>
            <a:r>
              <a:rPr lang="fr-FR" sz="1050" dirty="0" err="1"/>
              <a:t>Sol’N</a:t>
            </a:r>
            <a:r>
              <a:rPr lang="fr-FR" sz="1050" dirty="0"/>
              <a:t> Croix Rouge Française</a:t>
            </a:r>
          </a:p>
        </p:txBody>
      </p:sp>
      <p:cxnSp>
        <p:nvCxnSpPr>
          <p:cNvPr id="54" name="Connecteur droit 53">
            <a:extLst>
              <a:ext uri="{FF2B5EF4-FFF2-40B4-BE49-F238E27FC236}">
                <a16:creationId xmlns:a16="http://schemas.microsoft.com/office/drawing/2014/main" id="{28489260-1B12-438F-92F3-0F4CE34C6266}"/>
              </a:ext>
            </a:extLst>
          </p:cNvPr>
          <p:cNvCxnSpPr>
            <a:cxnSpLocks/>
          </p:cNvCxnSpPr>
          <p:nvPr/>
        </p:nvCxnSpPr>
        <p:spPr>
          <a:xfrm flipH="1" flipV="1">
            <a:off x="6212541" y="3458075"/>
            <a:ext cx="244013" cy="100853"/>
          </a:xfrm>
          <a:prstGeom prst="line">
            <a:avLst/>
          </a:prstGeom>
        </p:spPr>
        <p:style>
          <a:lnRef idx="2">
            <a:schemeClr val="accent4"/>
          </a:lnRef>
          <a:fillRef idx="0">
            <a:schemeClr val="accent4"/>
          </a:fillRef>
          <a:effectRef idx="1">
            <a:schemeClr val="accent4"/>
          </a:effectRef>
          <a:fontRef idx="minor">
            <a:schemeClr val="tx1"/>
          </a:fontRef>
        </p:style>
      </p:cxnSp>
      <p:sp>
        <p:nvSpPr>
          <p:cNvPr id="58" name="Rectangle 57">
            <a:extLst>
              <a:ext uri="{FF2B5EF4-FFF2-40B4-BE49-F238E27FC236}">
                <a16:creationId xmlns:a16="http://schemas.microsoft.com/office/drawing/2014/main" id="{004F9FA3-71DB-4001-8E83-4952E37D8CB8}"/>
              </a:ext>
            </a:extLst>
          </p:cNvPr>
          <p:cNvSpPr/>
          <p:nvPr/>
        </p:nvSpPr>
        <p:spPr>
          <a:xfrm>
            <a:off x="4606436" y="3099222"/>
            <a:ext cx="1336330" cy="41876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00" dirty="0"/>
              <a:t>EAM Isabelle Marie APEAI Ouest Hérault</a:t>
            </a:r>
          </a:p>
        </p:txBody>
      </p:sp>
      <p:sp>
        <p:nvSpPr>
          <p:cNvPr id="61" name="Rectangle : coins arrondis 60">
            <a:extLst>
              <a:ext uri="{FF2B5EF4-FFF2-40B4-BE49-F238E27FC236}">
                <a16:creationId xmlns:a16="http://schemas.microsoft.com/office/drawing/2014/main" id="{A52CED6D-7521-46B3-8527-AE5FDA1862E6}"/>
              </a:ext>
            </a:extLst>
          </p:cNvPr>
          <p:cNvSpPr/>
          <p:nvPr/>
        </p:nvSpPr>
        <p:spPr>
          <a:xfrm>
            <a:off x="10847291" y="2922827"/>
            <a:ext cx="1237129" cy="38354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dirty="0"/>
              <a:t>Association émergence 34</a:t>
            </a:r>
          </a:p>
        </p:txBody>
      </p:sp>
      <p:cxnSp>
        <p:nvCxnSpPr>
          <p:cNvPr id="71" name="Connecteur droit 70">
            <a:extLst>
              <a:ext uri="{FF2B5EF4-FFF2-40B4-BE49-F238E27FC236}">
                <a16:creationId xmlns:a16="http://schemas.microsoft.com/office/drawing/2014/main" id="{11E367FD-6DFA-4F2D-8990-A0DA07BFAE1B}"/>
              </a:ext>
            </a:extLst>
          </p:cNvPr>
          <p:cNvCxnSpPr/>
          <p:nvPr/>
        </p:nvCxnSpPr>
        <p:spPr>
          <a:xfrm flipH="1" flipV="1">
            <a:off x="7021535" y="3322510"/>
            <a:ext cx="739158" cy="479648"/>
          </a:xfrm>
          <a:prstGeom prst="line">
            <a:avLst/>
          </a:prstGeom>
        </p:spPr>
        <p:style>
          <a:lnRef idx="1">
            <a:schemeClr val="accent1"/>
          </a:lnRef>
          <a:fillRef idx="0">
            <a:schemeClr val="accent1"/>
          </a:fillRef>
          <a:effectRef idx="0">
            <a:schemeClr val="accent1"/>
          </a:effectRef>
          <a:fontRef idx="minor">
            <a:schemeClr val="tx1"/>
          </a:fontRef>
        </p:style>
      </p:cxnSp>
      <p:pic>
        <p:nvPicPr>
          <p:cNvPr id="80" name="Graphique 79" descr="Groupe de femmes avec un remplissage uni">
            <a:extLst>
              <a:ext uri="{FF2B5EF4-FFF2-40B4-BE49-F238E27FC236}">
                <a16:creationId xmlns:a16="http://schemas.microsoft.com/office/drawing/2014/main" id="{6390F027-6112-401F-80A9-18AE42F058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28741" y="2878846"/>
            <a:ext cx="475126" cy="475126"/>
          </a:xfrm>
          <a:prstGeom prst="rect">
            <a:avLst/>
          </a:prstGeom>
        </p:spPr>
      </p:pic>
      <p:pic>
        <p:nvPicPr>
          <p:cNvPr id="82" name="Graphique 81" descr="Groupe de femmes avec un remplissage uni">
            <a:extLst>
              <a:ext uri="{FF2B5EF4-FFF2-40B4-BE49-F238E27FC236}">
                <a16:creationId xmlns:a16="http://schemas.microsoft.com/office/drawing/2014/main" id="{7E6FAAE2-624B-4F53-AB44-F0A23B56B1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78905" y="2365498"/>
            <a:ext cx="481010" cy="481010"/>
          </a:xfrm>
          <a:prstGeom prst="rect">
            <a:avLst/>
          </a:prstGeom>
        </p:spPr>
      </p:pic>
      <p:pic>
        <p:nvPicPr>
          <p:cNvPr id="85" name="Graphique 84" descr="Groupe de femmes avec un remplissage uni">
            <a:extLst>
              <a:ext uri="{FF2B5EF4-FFF2-40B4-BE49-F238E27FC236}">
                <a16:creationId xmlns:a16="http://schemas.microsoft.com/office/drawing/2014/main" id="{82B0E3F6-3A2E-4491-A9F2-11A08A2F27F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15000" y="4317094"/>
            <a:ext cx="506928" cy="506928"/>
          </a:xfrm>
          <a:prstGeom prst="rect">
            <a:avLst/>
          </a:prstGeom>
        </p:spPr>
      </p:pic>
      <p:sp>
        <p:nvSpPr>
          <p:cNvPr id="86" name="ZoneTexte 85">
            <a:extLst>
              <a:ext uri="{FF2B5EF4-FFF2-40B4-BE49-F238E27FC236}">
                <a16:creationId xmlns:a16="http://schemas.microsoft.com/office/drawing/2014/main" id="{F98A772E-57DB-46A9-8B72-ED7AF7B3F0FE}"/>
              </a:ext>
            </a:extLst>
          </p:cNvPr>
          <p:cNvSpPr txBox="1"/>
          <p:nvPr/>
        </p:nvSpPr>
        <p:spPr>
          <a:xfrm>
            <a:off x="8822387" y="4454845"/>
            <a:ext cx="1497105" cy="307777"/>
          </a:xfrm>
          <a:prstGeom prst="rect">
            <a:avLst/>
          </a:prstGeom>
          <a:noFill/>
        </p:spPr>
        <p:txBody>
          <a:bodyPr wrap="square" rtlCol="0">
            <a:spAutoFit/>
          </a:bodyPr>
          <a:lstStyle/>
          <a:p>
            <a:r>
              <a:rPr lang="fr-FR" sz="1400" dirty="0"/>
              <a:t>Collectif familles.</a:t>
            </a:r>
          </a:p>
        </p:txBody>
      </p:sp>
      <p:sp>
        <p:nvSpPr>
          <p:cNvPr id="87" name="Ellipse 86">
            <a:extLst>
              <a:ext uri="{FF2B5EF4-FFF2-40B4-BE49-F238E27FC236}">
                <a16:creationId xmlns:a16="http://schemas.microsoft.com/office/drawing/2014/main" id="{542BEECD-FBD5-4D68-B891-58D809A08E86}"/>
              </a:ext>
            </a:extLst>
          </p:cNvPr>
          <p:cNvSpPr/>
          <p:nvPr/>
        </p:nvSpPr>
        <p:spPr>
          <a:xfrm>
            <a:off x="8273895" y="4905170"/>
            <a:ext cx="417701" cy="172312"/>
          </a:xfrm>
          <a:prstGeom prst="ellipse">
            <a:avLst/>
          </a:prstGeom>
          <a:solidFill>
            <a:srgbClr val="FFFFFF"/>
          </a:solidFill>
          <a:ln w="28575"/>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dirty="0"/>
          </a:p>
        </p:txBody>
      </p:sp>
      <p:sp>
        <p:nvSpPr>
          <p:cNvPr id="88" name="ZoneTexte 87">
            <a:extLst>
              <a:ext uri="{FF2B5EF4-FFF2-40B4-BE49-F238E27FC236}">
                <a16:creationId xmlns:a16="http://schemas.microsoft.com/office/drawing/2014/main" id="{95A71E1B-9E07-41F1-8E4F-BA93D01F181C}"/>
              </a:ext>
            </a:extLst>
          </p:cNvPr>
          <p:cNvSpPr txBox="1"/>
          <p:nvPr/>
        </p:nvSpPr>
        <p:spPr>
          <a:xfrm>
            <a:off x="8757755" y="4800327"/>
            <a:ext cx="2234843" cy="369332"/>
          </a:xfrm>
          <a:prstGeom prst="rect">
            <a:avLst/>
          </a:prstGeom>
          <a:noFill/>
        </p:spPr>
        <p:txBody>
          <a:bodyPr wrap="none" rtlCol="0">
            <a:spAutoFit/>
          </a:bodyPr>
          <a:lstStyle/>
          <a:p>
            <a:r>
              <a:rPr lang="fr-FR" sz="1400" dirty="0"/>
              <a:t> ESMS et dispositifs enfants</a:t>
            </a:r>
            <a:r>
              <a:rPr lang="fr-FR" dirty="0"/>
              <a:t>.</a:t>
            </a:r>
          </a:p>
        </p:txBody>
      </p:sp>
      <p:sp>
        <p:nvSpPr>
          <p:cNvPr id="89" name="Rectangle 88">
            <a:extLst>
              <a:ext uri="{FF2B5EF4-FFF2-40B4-BE49-F238E27FC236}">
                <a16:creationId xmlns:a16="http://schemas.microsoft.com/office/drawing/2014/main" id="{7B82FC74-2613-4C8E-B4A4-A5E2F15704CC}"/>
              </a:ext>
            </a:extLst>
          </p:cNvPr>
          <p:cNvSpPr/>
          <p:nvPr/>
        </p:nvSpPr>
        <p:spPr>
          <a:xfrm>
            <a:off x="8278020" y="5200517"/>
            <a:ext cx="417701" cy="226435"/>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90" name="ZoneTexte 89">
            <a:extLst>
              <a:ext uri="{FF2B5EF4-FFF2-40B4-BE49-F238E27FC236}">
                <a16:creationId xmlns:a16="http://schemas.microsoft.com/office/drawing/2014/main" id="{082240A8-5306-4978-B3A0-864FB0E6E872}"/>
              </a:ext>
            </a:extLst>
          </p:cNvPr>
          <p:cNvSpPr txBox="1"/>
          <p:nvPr/>
        </p:nvSpPr>
        <p:spPr>
          <a:xfrm>
            <a:off x="8822387" y="5146200"/>
            <a:ext cx="1165255" cy="307777"/>
          </a:xfrm>
          <a:prstGeom prst="rect">
            <a:avLst/>
          </a:prstGeom>
          <a:noFill/>
        </p:spPr>
        <p:txBody>
          <a:bodyPr wrap="none" rtlCol="0">
            <a:spAutoFit/>
          </a:bodyPr>
          <a:lstStyle/>
          <a:p>
            <a:r>
              <a:rPr lang="fr-FR" sz="1400" dirty="0"/>
              <a:t>ESMS adultes</a:t>
            </a:r>
          </a:p>
        </p:txBody>
      </p:sp>
      <p:pic>
        <p:nvPicPr>
          <p:cNvPr id="93" name="Image 92">
            <a:extLst>
              <a:ext uri="{FF2B5EF4-FFF2-40B4-BE49-F238E27FC236}">
                <a16:creationId xmlns:a16="http://schemas.microsoft.com/office/drawing/2014/main" id="{4A0E2855-AB6D-495C-90CE-A89B28425A6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237417" y="5453977"/>
            <a:ext cx="506928" cy="418565"/>
          </a:xfrm>
          <a:prstGeom prst="rect">
            <a:avLst/>
          </a:prstGeom>
        </p:spPr>
      </p:pic>
      <p:sp>
        <p:nvSpPr>
          <p:cNvPr id="94" name="ZoneTexte 93">
            <a:extLst>
              <a:ext uri="{FF2B5EF4-FFF2-40B4-BE49-F238E27FC236}">
                <a16:creationId xmlns:a16="http://schemas.microsoft.com/office/drawing/2014/main" id="{E76AA060-490D-4E87-9888-5CEDECFAF28D}"/>
              </a:ext>
            </a:extLst>
          </p:cNvPr>
          <p:cNvSpPr txBox="1"/>
          <p:nvPr/>
        </p:nvSpPr>
        <p:spPr>
          <a:xfrm>
            <a:off x="8746325" y="5479928"/>
            <a:ext cx="2993192" cy="307777"/>
          </a:xfrm>
          <a:prstGeom prst="rect">
            <a:avLst/>
          </a:prstGeom>
          <a:noFill/>
        </p:spPr>
        <p:txBody>
          <a:bodyPr wrap="none" rtlCol="0">
            <a:spAutoFit/>
          </a:bodyPr>
          <a:lstStyle/>
          <a:p>
            <a:r>
              <a:rPr lang="fr-FR" sz="1400" dirty="0"/>
              <a:t> Acteur formé ou actif dans projet COP</a:t>
            </a:r>
          </a:p>
        </p:txBody>
      </p:sp>
      <p:pic>
        <p:nvPicPr>
          <p:cNvPr id="96" name="Graphique 95">
            <a:extLst>
              <a:ext uri="{FF2B5EF4-FFF2-40B4-BE49-F238E27FC236}">
                <a16:creationId xmlns:a16="http://schemas.microsoft.com/office/drawing/2014/main" id="{57EF200B-142E-4A10-A5CA-9093ADAA414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 uri="{837473B0-CC2E-450A-ABE3-18F120FF3D39}">
                <a1611:picAttrSrcUrl xmlns:a1611="http://schemas.microsoft.com/office/drawing/2016/11/main" r:id="rId13"/>
              </a:ext>
            </a:extLst>
          </a:blip>
          <a:stretch>
            <a:fillRect/>
          </a:stretch>
        </p:blipFill>
        <p:spPr>
          <a:xfrm>
            <a:off x="8286685" y="5896722"/>
            <a:ext cx="404280" cy="406902"/>
          </a:xfrm>
          <a:prstGeom prst="rect">
            <a:avLst/>
          </a:prstGeom>
        </p:spPr>
      </p:pic>
      <p:sp>
        <p:nvSpPr>
          <p:cNvPr id="97" name="ZoneTexte 96">
            <a:extLst>
              <a:ext uri="{FF2B5EF4-FFF2-40B4-BE49-F238E27FC236}">
                <a16:creationId xmlns:a16="http://schemas.microsoft.com/office/drawing/2014/main" id="{EE7FF568-D930-424C-A884-F48868C1628B}"/>
              </a:ext>
            </a:extLst>
          </p:cNvPr>
          <p:cNvSpPr txBox="1"/>
          <p:nvPr/>
        </p:nvSpPr>
        <p:spPr>
          <a:xfrm>
            <a:off x="8757755" y="5919260"/>
            <a:ext cx="2210349" cy="307777"/>
          </a:xfrm>
          <a:prstGeom prst="rect">
            <a:avLst/>
          </a:prstGeom>
          <a:noFill/>
        </p:spPr>
        <p:txBody>
          <a:bodyPr wrap="none" rtlCol="0">
            <a:spAutoFit/>
          </a:bodyPr>
          <a:lstStyle/>
          <a:p>
            <a:r>
              <a:rPr lang="fr-FR" sz="1400" dirty="0"/>
              <a:t>Acteur nouvellement inscrit</a:t>
            </a:r>
          </a:p>
        </p:txBody>
      </p:sp>
      <p:sp>
        <p:nvSpPr>
          <p:cNvPr id="99" name="Étoile : 4 branches 98">
            <a:extLst>
              <a:ext uri="{FF2B5EF4-FFF2-40B4-BE49-F238E27FC236}">
                <a16:creationId xmlns:a16="http://schemas.microsoft.com/office/drawing/2014/main" id="{BA032485-E457-4833-8D66-8E0172FFD6AA}"/>
              </a:ext>
            </a:extLst>
          </p:cNvPr>
          <p:cNvSpPr/>
          <p:nvPr/>
        </p:nvSpPr>
        <p:spPr>
          <a:xfrm>
            <a:off x="5219041" y="4626751"/>
            <a:ext cx="275327" cy="286870"/>
          </a:xfrm>
          <a:prstGeom prst="star4">
            <a:avLst>
              <a:gd name="adj" fmla="val 29101"/>
            </a:avLst>
          </a:prstGeom>
          <a:solidFill>
            <a:srgbClr val="FF0000"/>
          </a:solidFill>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00" name="Étoile : 4 branches 99">
            <a:extLst>
              <a:ext uri="{FF2B5EF4-FFF2-40B4-BE49-F238E27FC236}">
                <a16:creationId xmlns:a16="http://schemas.microsoft.com/office/drawing/2014/main" id="{0143C927-F60A-4DA1-9CC9-480DF6510745}"/>
              </a:ext>
            </a:extLst>
          </p:cNvPr>
          <p:cNvSpPr/>
          <p:nvPr/>
        </p:nvSpPr>
        <p:spPr>
          <a:xfrm>
            <a:off x="5172075" y="3948450"/>
            <a:ext cx="264281" cy="286870"/>
          </a:xfrm>
          <a:prstGeom prst="star4">
            <a:avLst>
              <a:gd name="adj" fmla="val 26618"/>
            </a:avLst>
          </a:prstGeom>
          <a:solidFill>
            <a:srgbClr val="FF0000"/>
          </a:solidFill>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01" name="Étoile : 4 branches 100">
            <a:extLst>
              <a:ext uri="{FF2B5EF4-FFF2-40B4-BE49-F238E27FC236}">
                <a16:creationId xmlns:a16="http://schemas.microsoft.com/office/drawing/2014/main" id="{55912C01-AE74-48BB-90AE-8EF0DAE748AD}"/>
              </a:ext>
            </a:extLst>
          </p:cNvPr>
          <p:cNvSpPr/>
          <p:nvPr/>
        </p:nvSpPr>
        <p:spPr>
          <a:xfrm>
            <a:off x="6833546" y="3098490"/>
            <a:ext cx="391100" cy="300201"/>
          </a:xfrm>
          <a:prstGeom prst="star4">
            <a:avLst>
              <a:gd name="adj" fmla="val 24974"/>
            </a:avLst>
          </a:prstGeom>
          <a:solidFill>
            <a:srgbClr val="FF0000"/>
          </a:solidFill>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02" name="Étoile : 4 branches 101">
            <a:extLst>
              <a:ext uri="{FF2B5EF4-FFF2-40B4-BE49-F238E27FC236}">
                <a16:creationId xmlns:a16="http://schemas.microsoft.com/office/drawing/2014/main" id="{742D3C75-4030-49E2-B4CF-DEC8F97A97D3}"/>
              </a:ext>
            </a:extLst>
          </p:cNvPr>
          <p:cNvSpPr/>
          <p:nvPr/>
        </p:nvSpPr>
        <p:spPr>
          <a:xfrm>
            <a:off x="6351324" y="1609140"/>
            <a:ext cx="373631" cy="314983"/>
          </a:xfrm>
          <a:prstGeom prst="star4">
            <a:avLst>
              <a:gd name="adj" fmla="val 26444"/>
            </a:avLst>
          </a:prstGeom>
          <a:solidFill>
            <a:srgbClr val="FF0000"/>
          </a:solidFill>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03" name="Étoile : 4 branches 102">
            <a:extLst>
              <a:ext uri="{FF2B5EF4-FFF2-40B4-BE49-F238E27FC236}">
                <a16:creationId xmlns:a16="http://schemas.microsoft.com/office/drawing/2014/main" id="{6B56EA58-2CCF-4505-B274-88B4721FE06D}"/>
              </a:ext>
            </a:extLst>
          </p:cNvPr>
          <p:cNvSpPr/>
          <p:nvPr/>
        </p:nvSpPr>
        <p:spPr>
          <a:xfrm>
            <a:off x="7234436" y="2672910"/>
            <a:ext cx="362064" cy="350278"/>
          </a:xfrm>
          <a:prstGeom prst="star4">
            <a:avLst>
              <a:gd name="adj" fmla="val 20085"/>
            </a:avLst>
          </a:prstGeom>
          <a:solidFill>
            <a:srgbClr val="FF0000"/>
          </a:solidFill>
        </p:spPr>
        <p:style>
          <a:lnRef idx="1">
            <a:schemeClr val="dk1"/>
          </a:lnRef>
          <a:fillRef idx="2">
            <a:schemeClr val="dk1"/>
          </a:fillRef>
          <a:effectRef idx="1">
            <a:schemeClr val="dk1"/>
          </a:effectRef>
          <a:fontRef idx="minor">
            <a:schemeClr val="dk1"/>
          </a:fontRef>
        </p:style>
        <p:txBody>
          <a:bodyPr rtlCol="0" anchor="ctr"/>
          <a:lstStyle/>
          <a:p>
            <a:pPr algn="ctr"/>
            <a:endParaRPr lang="fr-FR" dirty="0"/>
          </a:p>
        </p:txBody>
      </p:sp>
      <p:pic>
        <p:nvPicPr>
          <p:cNvPr id="105" name="Image 104">
            <a:extLst>
              <a:ext uri="{FF2B5EF4-FFF2-40B4-BE49-F238E27FC236}">
                <a16:creationId xmlns:a16="http://schemas.microsoft.com/office/drawing/2014/main" id="{A6DDF3C6-475E-49D5-9825-C94017CE1541}"/>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33313" y="948389"/>
            <a:ext cx="1466568" cy="20846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6" name="ZoneTexte 105">
            <a:extLst>
              <a:ext uri="{FF2B5EF4-FFF2-40B4-BE49-F238E27FC236}">
                <a16:creationId xmlns:a16="http://schemas.microsoft.com/office/drawing/2014/main" id="{C5FEEC81-34E5-4069-8D92-D89EEE5DB28E}"/>
              </a:ext>
            </a:extLst>
          </p:cNvPr>
          <p:cNvSpPr txBox="1"/>
          <p:nvPr/>
        </p:nvSpPr>
        <p:spPr>
          <a:xfrm>
            <a:off x="249790" y="186729"/>
            <a:ext cx="2916255" cy="707886"/>
          </a:xfrm>
          <a:prstGeom prst="rect">
            <a:avLst/>
          </a:prstGeom>
          <a:noFill/>
        </p:spPr>
        <p:txBody>
          <a:bodyPr wrap="square" rtlCol="0">
            <a:spAutoFit/>
          </a:bodyPr>
          <a:lstStyle/>
          <a:p>
            <a:r>
              <a:rPr lang="fr-FR" sz="4000" b="1" dirty="0">
                <a:solidFill>
                  <a:schemeClr val="accent6">
                    <a:lumMod val="50000"/>
                  </a:schemeClr>
                </a:solidFill>
                <a:latin typeface="Bradley Hand ITC" panose="03070402050302030203" pitchFamily="66" charset="0"/>
              </a:rPr>
              <a:t>La Ruche</a:t>
            </a:r>
            <a:r>
              <a:rPr lang="fr-FR" dirty="0"/>
              <a:t>.</a:t>
            </a:r>
          </a:p>
        </p:txBody>
      </p:sp>
      <p:pic>
        <p:nvPicPr>
          <p:cNvPr id="108" name="Graphique 107" descr="Médical avec un remplissage uni">
            <a:extLst>
              <a:ext uri="{FF2B5EF4-FFF2-40B4-BE49-F238E27FC236}">
                <a16:creationId xmlns:a16="http://schemas.microsoft.com/office/drawing/2014/main" id="{C80E2898-7507-49B3-AD43-780A0A34E99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988514" y="2881925"/>
            <a:ext cx="362064" cy="362064"/>
          </a:xfrm>
          <a:prstGeom prst="rect">
            <a:avLst/>
          </a:prstGeom>
        </p:spPr>
      </p:pic>
      <p:pic>
        <p:nvPicPr>
          <p:cNvPr id="109" name="Graphique 108" descr="Médical avec un remplissage uni">
            <a:extLst>
              <a:ext uri="{FF2B5EF4-FFF2-40B4-BE49-F238E27FC236}">
                <a16:creationId xmlns:a16="http://schemas.microsoft.com/office/drawing/2014/main" id="{AF64003D-043F-4B72-9D22-39743D86862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555757" y="2670994"/>
            <a:ext cx="368583" cy="368583"/>
          </a:xfrm>
          <a:prstGeom prst="rect">
            <a:avLst/>
          </a:prstGeom>
        </p:spPr>
      </p:pic>
      <p:pic>
        <p:nvPicPr>
          <p:cNvPr id="18" name="Graphique 17" descr="Bâtiment avec un remplissage uni">
            <a:extLst>
              <a:ext uri="{FF2B5EF4-FFF2-40B4-BE49-F238E27FC236}">
                <a16:creationId xmlns:a16="http://schemas.microsoft.com/office/drawing/2014/main" id="{8B6E94D4-F637-4957-8BC5-89693D42E87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975373" y="2757556"/>
            <a:ext cx="550374" cy="550374"/>
          </a:xfrm>
          <a:prstGeom prst="rect">
            <a:avLst/>
          </a:prstGeom>
        </p:spPr>
      </p:pic>
      <p:pic>
        <p:nvPicPr>
          <p:cNvPr id="72" name="Graphique 71" descr="Bâtiment avec un remplissage uni">
            <a:extLst>
              <a:ext uri="{FF2B5EF4-FFF2-40B4-BE49-F238E27FC236}">
                <a16:creationId xmlns:a16="http://schemas.microsoft.com/office/drawing/2014/main" id="{64E9DF20-E1F4-4CAC-8EBC-670E74E9AA1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237416" y="6327804"/>
            <a:ext cx="506929" cy="506929"/>
          </a:xfrm>
          <a:prstGeom prst="rect">
            <a:avLst/>
          </a:prstGeom>
        </p:spPr>
      </p:pic>
      <p:sp>
        <p:nvSpPr>
          <p:cNvPr id="28" name="ZoneTexte 27">
            <a:extLst>
              <a:ext uri="{FF2B5EF4-FFF2-40B4-BE49-F238E27FC236}">
                <a16:creationId xmlns:a16="http://schemas.microsoft.com/office/drawing/2014/main" id="{FBEB1878-6165-4593-A181-8E923F28B354}"/>
              </a:ext>
            </a:extLst>
          </p:cNvPr>
          <p:cNvSpPr txBox="1"/>
          <p:nvPr/>
        </p:nvSpPr>
        <p:spPr>
          <a:xfrm>
            <a:off x="8813554" y="6418468"/>
            <a:ext cx="1910267" cy="307777"/>
          </a:xfrm>
          <a:prstGeom prst="rect">
            <a:avLst/>
          </a:prstGeom>
          <a:noFill/>
        </p:spPr>
        <p:txBody>
          <a:bodyPr wrap="none" rtlCol="0">
            <a:spAutoFit/>
          </a:bodyPr>
          <a:lstStyle/>
          <a:p>
            <a:r>
              <a:rPr lang="fr-FR" sz="1400" dirty="0"/>
              <a:t>Maison de l’Autonomie </a:t>
            </a:r>
          </a:p>
        </p:txBody>
      </p:sp>
      <p:sp>
        <p:nvSpPr>
          <p:cNvPr id="14" name="Rectangle 13">
            <a:extLst>
              <a:ext uri="{FF2B5EF4-FFF2-40B4-BE49-F238E27FC236}">
                <a16:creationId xmlns:a16="http://schemas.microsoft.com/office/drawing/2014/main" id="{2C05221C-2A92-421E-979C-8DCC223B5A5F}"/>
              </a:ext>
            </a:extLst>
          </p:cNvPr>
          <p:cNvSpPr/>
          <p:nvPr/>
        </p:nvSpPr>
        <p:spPr>
          <a:xfrm>
            <a:off x="1887624" y="3298470"/>
            <a:ext cx="2200564" cy="34835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100" dirty="0"/>
              <a:t>MAS Pech de Montredon</a:t>
            </a:r>
          </a:p>
        </p:txBody>
      </p:sp>
      <p:cxnSp>
        <p:nvCxnSpPr>
          <p:cNvPr id="34" name="Connecteur droit 33">
            <a:extLst>
              <a:ext uri="{FF2B5EF4-FFF2-40B4-BE49-F238E27FC236}">
                <a16:creationId xmlns:a16="http://schemas.microsoft.com/office/drawing/2014/main" id="{0FD854CD-39F3-4D12-ABC1-1912A27EABD6}"/>
              </a:ext>
            </a:extLst>
          </p:cNvPr>
          <p:cNvCxnSpPr/>
          <p:nvPr/>
        </p:nvCxnSpPr>
        <p:spPr>
          <a:xfrm>
            <a:off x="4103813" y="3690185"/>
            <a:ext cx="1093016" cy="347274"/>
          </a:xfrm>
          <a:prstGeom prst="line">
            <a:avLst/>
          </a:prstGeom>
        </p:spPr>
        <p:style>
          <a:lnRef idx="1">
            <a:schemeClr val="dk1"/>
          </a:lnRef>
          <a:fillRef idx="0">
            <a:schemeClr val="dk1"/>
          </a:fillRef>
          <a:effectRef idx="0">
            <a:schemeClr val="dk1"/>
          </a:effectRef>
          <a:fontRef idx="minor">
            <a:schemeClr val="tx1"/>
          </a:fontRef>
        </p:style>
      </p:cxnSp>
      <p:sp>
        <p:nvSpPr>
          <p:cNvPr id="36" name="Ellipse 35">
            <a:extLst>
              <a:ext uri="{FF2B5EF4-FFF2-40B4-BE49-F238E27FC236}">
                <a16:creationId xmlns:a16="http://schemas.microsoft.com/office/drawing/2014/main" id="{FFC39271-132E-4DB0-86B2-C44BEEE99CFA}"/>
              </a:ext>
            </a:extLst>
          </p:cNvPr>
          <p:cNvSpPr/>
          <p:nvPr/>
        </p:nvSpPr>
        <p:spPr>
          <a:xfrm>
            <a:off x="49638" y="4454845"/>
            <a:ext cx="1308847" cy="54231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fr-FR" sz="1100" dirty="0">
                <a:solidFill>
                  <a:schemeClr val="tx1"/>
                </a:solidFill>
              </a:rPr>
              <a:t>MECS Castel Nouvel</a:t>
            </a:r>
          </a:p>
        </p:txBody>
      </p:sp>
      <p:sp>
        <p:nvSpPr>
          <p:cNvPr id="31" name="Ellipse 30">
            <a:extLst>
              <a:ext uri="{FF2B5EF4-FFF2-40B4-BE49-F238E27FC236}">
                <a16:creationId xmlns:a16="http://schemas.microsoft.com/office/drawing/2014/main" id="{008E58E6-F79B-443A-BB4E-5CEA11190C6E}"/>
              </a:ext>
            </a:extLst>
          </p:cNvPr>
          <p:cNvSpPr/>
          <p:nvPr/>
        </p:nvSpPr>
        <p:spPr>
          <a:xfrm>
            <a:off x="6141676" y="4062907"/>
            <a:ext cx="1863599" cy="58610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100" dirty="0"/>
              <a:t>IME Les Hirondelles APEAI Ouest hérault</a:t>
            </a:r>
          </a:p>
        </p:txBody>
      </p:sp>
    </p:spTree>
    <p:extLst>
      <p:ext uri="{BB962C8B-B14F-4D97-AF65-F5344CB8AC3E}">
        <p14:creationId xmlns:p14="http://schemas.microsoft.com/office/powerpoint/2010/main" val="1545262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Abeilles sur des alvéoles">
            <a:extLst>
              <a:ext uri="{FF2B5EF4-FFF2-40B4-BE49-F238E27FC236}">
                <a16:creationId xmlns:a16="http://schemas.microsoft.com/office/drawing/2014/main" id="{7FBA616E-5553-64B1-6FF2-9786D63E1D8F}"/>
              </a:ext>
            </a:extLst>
          </p:cNvPr>
          <p:cNvPicPr>
            <a:picLocks noChangeAspect="1"/>
          </p:cNvPicPr>
          <p:nvPr/>
        </p:nvPicPr>
        <p:blipFill rotWithShape="1">
          <a:blip r:embed="rId2">
            <a:extLst>
              <a:ext uri="{28A0092B-C50C-407E-A947-70E740481C1C}">
                <a14:useLocalDpi xmlns:a14="http://schemas.microsoft.com/office/drawing/2010/main" val="0"/>
              </a:ext>
            </a:extLst>
          </a:blip>
          <a:srcRect l="23298" t="8517" b="574"/>
          <a:stretch/>
        </p:blipFill>
        <p:spPr>
          <a:xfrm>
            <a:off x="20" y="10"/>
            <a:ext cx="8668492" cy="6857990"/>
          </a:xfrm>
          <a:prstGeom prst="rect">
            <a:avLst/>
          </a:prstGeom>
        </p:spPr>
      </p:pic>
      <p:sp>
        <p:nvSpPr>
          <p:cNvPr id="25" name="Rectangle 24">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2A45F6F5-C5F2-93DF-2646-BFB667C5C92B}"/>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4800" dirty="0"/>
              <a:t>Inauguration de la Ruche</a:t>
            </a:r>
          </a:p>
        </p:txBody>
      </p:sp>
      <p:sp>
        <p:nvSpPr>
          <p:cNvPr id="27" name="Rectangle 2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163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Le navire de papier jaune en tête parmi les navires blancs">
            <a:extLst>
              <a:ext uri="{FF2B5EF4-FFF2-40B4-BE49-F238E27FC236}">
                <a16:creationId xmlns:a16="http://schemas.microsoft.com/office/drawing/2014/main" id="{BA0965E3-7AB9-74A5-684D-73FEA7A5E753}"/>
              </a:ext>
            </a:extLst>
          </p:cNvPr>
          <p:cNvPicPr>
            <a:picLocks noChangeAspect="1"/>
          </p:cNvPicPr>
          <p:nvPr/>
        </p:nvPicPr>
        <p:blipFill rotWithShape="1">
          <a:blip r:embed="rId2"/>
          <a:srcRect l="15628" r="-1" b="-1"/>
          <a:stretch/>
        </p:blipFill>
        <p:spPr>
          <a:xfrm>
            <a:off x="3523488" y="10"/>
            <a:ext cx="8668512" cy="6857990"/>
          </a:xfrm>
          <a:prstGeom prst="rect">
            <a:avLst/>
          </a:prstGeom>
        </p:spPr>
      </p:pic>
      <p:sp>
        <p:nvSpPr>
          <p:cNvPr id="26" name="Rectangle 2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31F31FBB-F4C4-4DDF-A278-B95629AED284}"/>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Présentation de la COP Occitanie</a:t>
            </a:r>
          </a:p>
        </p:txBody>
      </p:sp>
      <p:sp>
        <p:nvSpPr>
          <p:cNvPr id="28" name="Rectangle 2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800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DBCA0D-F627-4D9F-A80D-B60854F61BC1}"/>
              </a:ext>
            </a:extLst>
          </p:cNvPr>
          <p:cNvSpPr>
            <a:spLocks noGrp="1"/>
          </p:cNvSpPr>
          <p:nvPr>
            <p:ph type="title"/>
          </p:nvPr>
        </p:nvSpPr>
        <p:spPr>
          <a:xfrm>
            <a:off x="826477" y="190500"/>
            <a:ext cx="6622073" cy="2095500"/>
          </a:xfrm>
        </p:spPr>
        <p:txBody>
          <a:bodyPr>
            <a:normAutofit/>
          </a:bodyPr>
          <a:lstStyle/>
          <a:p>
            <a:r>
              <a:rPr lang="fr-FR" sz="3600" dirty="0"/>
              <a:t>Une région, deux territoires, deux équipes relais distinctes.</a:t>
            </a:r>
          </a:p>
        </p:txBody>
      </p:sp>
      <p:sp>
        <p:nvSpPr>
          <p:cNvPr id="3" name="Espace réservé du contenu 2">
            <a:extLst>
              <a:ext uri="{FF2B5EF4-FFF2-40B4-BE49-F238E27FC236}">
                <a16:creationId xmlns:a16="http://schemas.microsoft.com/office/drawing/2014/main" id="{7BD82CE5-B2F6-46B6-AC82-ABF7B14A7349}"/>
              </a:ext>
            </a:extLst>
          </p:cNvPr>
          <p:cNvSpPr>
            <a:spLocks noGrp="1"/>
          </p:cNvSpPr>
          <p:nvPr>
            <p:ph idx="1"/>
          </p:nvPr>
        </p:nvSpPr>
        <p:spPr>
          <a:xfrm>
            <a:off x="826477" y="2792291"/>
            <a:ext cx="9601200" cy="3981450"/>
          </a:xfrm>
        </p:spPr>
        <p:txBody>
          <a:bodyPr>
            <a:normAutofit/>
          </a:bodyPr>
          <a:lstStyle/>
          <a:p>
            <a:pPr marL="285750" indent="-285750" algn="just">
              <a:buFont typeface="Arial" panose="020B0604020202020204" pitchFamily="34" charset="0"/>
              <a:buChar char="•"/>
            </a:pPr>
            <a:r>
              <a:rPr lang="fr-FR" sz="1600" dirty="0"/>
              <a:t>L’Equipe relais Languedoc Roussillon intervient sur les 5 départements situés à l’est de la région Occitanie. Nouvelle appellation: Occitanie Est.</a:t>
            </a:r>
          </a:p>
          <a:p>
            <a:pPr marL="0" indent="0" algn="just">
              <a:buNone/>
            </a:pPr>
            <a:endParaRPr lang="fr-FR" sz="800" dirty="0"/>
          </a:p>
          <a:p>
            <a:pPr marL="285750" indent="-285750" algn="just">
              <a:spcBef>
                <a:spcPts val="0"/>
              </a:spcBef>
              <a:buFont typeface="Arial" panose="020B0604020202020204" pitchFamily="34" charset="0"/>
              <a:buChar char="•"/>
            </a:pPr>
            <a:r>
              <a:rPr lang="fr-FR" sz="1600" dirty="0"/>
              <a:t> Cœur de la Région, Montpellier demeure une </a:t>
            </a:r>
            <a:r>
              <a:rPr lang="fr-FR" sz="1600" b="1" dirty="0"/>
              <a:t>métropole universitaire</a:t>
            </a:r>
            <a:r>
              <a:rPr lang="fr-FR" sz="1600" dirty="0"/>
              <a:t>. Le littoral méditerranéen concentre une grande partie de la population. </a:t>
            </a:r>
          </a:p>
          <a:p>
            <a:pPr marL="0" indent="0" algn="just">
              <a:buNone/>
            </a:pPr>
            <a:endParaRPr lang="fr-FR" sz="800" dirty="0"/>
          </a:p>
          <a:p>
            <a:pPr marL="285750" indent="-285750" algn="just">
              <a:spcBef>
                <a:spcPts val="0"/>
              </a:spcBef>
              <a:buFont typeface="Arial" panose="020B0604020202020204" pitchFamily="34" charset="0"/>
              <a:buChar char="•"/>
            </a:pPr>
            <a:r>
              <a:rPr lang="fr-FR" sz="1600" b="1" dirty="0"/>
              <a:t>Grande disparité </a:t>
            </a:r>
            <a:r>
              <a:rPr lang="fr-FR" sz="1600" dirty="0"/>
              <a:t>de l’activité et de l’offre médico-sociale entre le pôle toulousain largement plus développé (Midi Pyrénées) et le pôle montpelliérain (Languedoc Roussillon).</a:t>
            </a:r>
          </a:p>
          <a:p>
            <a:pPr marL="0" indent="0" algn="just">
              <a:spcBef>
                <a:spcPts val="0"/>
              </a:spcBef>
              <a:buNone/>
            </a:pPr>
            <a:endParaRPr lang="fr-FR" sz="1600" dirty="0"/>
          </a:p>
          <a:p>
            <a:pPr marL="285750" indent="-285750" algn="just">
              <a:spcBef>
                <a:spcPts val="0"/>
              </a:spcBef>
              <a:buFont typeface="Arial" panose="020B0604020202020204" pitchFamily="34" charset="0"/>
              <a:buChar char="•"/>
            </a:pPr>
            <a:r>
              <a:rPr lang="fr-FR" sz="1600" dirty="0"/>
              <a:t>Une offre médico-sociale très </a:t>
            </a:r>
            <a:r>
              <a:rPr lang="fr-FR" sz="1600" b="1" dirty="0"/>
              <a:t>inégalement répartie </a:t>
            </a:r>
            <a:r>
              <a:rPr lang="fr-FR" sz="1600" dirty="0"/>
              <a:t>sur un territoire où les densités de population sont elles même très variables.</a:t>
            </a:r>
          </a:p>
          <a:p>
            <a:pPr marL="0" indent="0" algn="just">
              <a:spcBef>
                <a:spcPts val="0"/>
              </a:spcBef>
              <a:buNone/>
            </a:pPr>
            <a:endParaRPr lang="fr-FR" sz="1600" dirty="0"/>
          </a:p>
          <a:p>
            <a:pPr marL="285750" indent="-285750" algn="just">
              <a:spcBef>
                <a:spcPts val="0"/>
              </a:spcBef>
              <a:buFont typeface="Arial" panose="020B0604020202020204" pitchFamily="34" charset="0"/>
              <a:buChar char="•"/>
            </a:pPr>
            <a:r>
              <a:rPr lang="fr-FR" sz="1600" dirty="0"/>
              <a:t>L’existence d’un Dispositif Régional d’Appui à la Coordination et à l’Expertise : Maladie Rares Occitanie, </a:t>
            </a:r>
          </a:p>
          <a:p>
            <a:pPr marL="0" indent="0" algn="just">
              <a:spcBef>
                <a:spcPts val="0"/>
              </a:spcBef>
              <a:buNone/>
            </a:pPr>
            <a:endParaRPr lang="fr-FR" sz="1600" dirty="0"/>
          </a:p>
          <a:p>
            <a:pPr marL="285750" indent="-285750" algn="just">
              <a:spcBef>
                <a:spcPts val="0"/>
              </a:spcBef>
              <a:buFont typeface="Arial" panose="020B0604020202020204" pitchFamily="34" charset="0"/>
              <a:buChar char="•"/>
            </a:pPr>
            <a:r>
              <a:rPr lang="fr-FR" sz="1600" dirty="0"/>
              <a:t>Peu de places en établissement, pas de travail conjoint entre les MDPH, pas de </a:t>
            </a:r>
            <a:r>
              <a:rPr lang="fr-FR" sz="1600" b="1" dirty="0"/>
              <a:t>coordination. Une sectorisation </a:t>
            </a:r>
            <a:r>
              <a:rPr lang="fr-FR" sz="1600" dirty="0"/>
              <a:t>de plus en plus rigide.</a:t>
            </a:r>
          </a:p>
          <a:p>
            <a:pPr marL="285750" indent="-285750">
              <a:buFont typeface="Arial" panose="020B0604020202020204" pitchFamily="34" charset="0"/>
              <a:buChar char="•"/>
            </a:pPr>
            <a:endParaRPr lang="fr-FR" sz="1600" dirty="0"/>
          </a:p>
        </p:txBody>
      </p:sp>
      <p:pic>
        <p:nvPicPr>
          <p:cNvPr id="2052" name="Picture 4" descr="Carte Occitanie">
            <a:extLst>
              <a:ext uri="{FF2B5EF4-FFF2-40B4-BE49-F238E27FC236}">
                <a16:creationId xmlns:a16="http://schemas.microsoft.com/office/drawing/2014/main" id="{4A18A5AD-9183-40CC-9C8C-5B645C7FC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4577" y="233401"/>
            <a:ext cx="3356464" cy="20525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544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646E3E-DE7A-4070-836F-D118F0573C24}"/>
              </a:ext>
            </a:extLst>
          </p:cNvPr>
          <p:cNvSpPr>
            <a:spLocks noGrp="1"/>
          </p:cNvSpPr>
          <p:nvPr>
            <p:ph type="title"/>
          </p:nvPr>
        </p:nvSpPr>
        <p:spPr>
          <a:xfrm>
            <a:off x="809065" y="1369128"/>
            <a:ext cx="6848475" cy="1476461"/>
          </a:xfrm>
        </p:spPr>
        <p:txBody>
          <a:bodyPr>
            <a:normAutofit/>
          </a:bodyPr>
          <a:lstStyle/>
          <a:p>
            <a:r>
              <a:rPr lang="fr-FR" sz="2400" dirty="0"/>
              <a:t>L’Equipe Relais Occitanie Est:</a:t>
            </a:r>
            <a:br>
              <a:rPr lang="fr-FR" sz="2400" dirty="0"/>
            </a:br>
            <a:r>
              <a:rPr lang="fr-FR" sz="2400" dirty="0"/>
              <a:t>Un appui à la coordination par des suivis individuels et actions collectives </a:t>
            </a:r>
          </a:p>
        </p:txBody>
      </p:sp>
      <p:pic>
        <p:nvPicPr>
          <p:cNvPr id="4" name="Espace réservé du contenu 3">
            <a:extLst>
              <a:ext uri="{FF2B5EF4-FFF2-40B4-BE49-F238E27FC236}">
                <a16:creationId xmlns:a16="http://schemas.microsoft.com/office/drawing/2014/main" id="{FE467A03-06C4-4154-8C99-AFCAA2465A65}"/>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38175" y="285751"/>
            <a:ext cx="4581524" cy="895349"/>
          </a:xfrm>
          <a:prstGeom prst="rect">
            <a:avLst/>
          </a:prstGeom>
          <a:noFill/>
          <a:ln>
            <a:noFill/>
          </a:ln>
        </p:spPr>
      </p:pic>
      <p:sp>
        <p:nvSpPr>
          <p:cNvPr id="15" name="ZoneTexte 14">
            <a:extLst>
              <a:ext uri="{FF2B5EF4-FFF2-40B4-BE49-F238E27FC236}">
                <a16:creationId xmlns:a16="http://schemas.microsoft.com/office/drawing/2014/main" id="{F7EAF831-1948-4B40-AF67-AA0984123BF5}"/>
              </a:ext>
            </a:extLst>
          </p:cNvPr>
          <p:cNvSpPr txBox="1"/>
          <p:nvPr/>
        </p:nvSpPr>
        <p:spPr>
          <a:xfrm>
            <a:off x="1100417" y="2845589"/>
            <a:ext cx="6265769" cy="3908762"/>
          </a:xfrm>
          <a:prstGeom prst="rect">
            <a:avLst/>
          </a:prstGeom>
          <a:noFill/>
        </p:spPr>
        <p:txBody>
          <a:bodyPr wrap="square" rtlCol="0">
            <a:spAutoFit/>
          </a:bodyPr>
          <a:lstStyle/>
          <a:p>
            <a:endParaRPr lang="fr-FR" sz="1600" dirty="0"/>
          </a:p>
          <a:p>
            <a:pPr marL="285750" indent="-285750" algn="just">
              <a:buFont typeface="Arial" panose="020B0604020202020204" pitchFamily="34" charset="0"/>
              <a:buChar char="•"/>
            </a:pPr>
            <a:r>
              <a:rPr lang="fr-FR" sz="1600" dirty="0"/>
              <a:t>81 situations suivies en 2023.</a:t>
            </a:r>
          </a:p>
          <a:p>
            <a:pPr algn="just"/>
            <a:endParaRPr lang="fr-FR" sz="800" dirty="0"/>
          </a:p>
          <a:p>
            <a:pPr marL="285750" indent="-285750" algn="just">
              <a:buFont typeface="Arial" panose="020B0604020202020204" pitchFamily="34" charset="0"/>
              <a:buChar char="•"/>
            </a:pPr>
            <a:r>
              <a:rPr lang="fr-FR" sz="1600" b="1" dirty="0"/>
              <a:t>52% des situations </a:t>
            </a:r>
            <a:r>
              <a:rPr lang="fr-FR" sz="1600" dirty="0"/>
              <a:t>sont en lien avec les </a:t>
            </a:r>
            <a:r>
              <a:rPr lang="fr-FR" sz="1600" b="1" dirty="0"/>
              <a:t>épilepsies sévères</a:t>
            </a:r>
            <a:r>
              <a:rPr lang="fr-FR" sz="1600" dirty="0"/>
              <a:t>.</a:t>
            </a:r>
          </a:p>
          <a:p>
            <a:pPr algn="just"/>
            <a:endParaRPr lang="fr-FR" sz="800" dirty="0"/>
          </a:p>
          <a:p>
            <a:pPr marL="285750" indent="-285750" algn="just">
              <a:buFont typeface="Arial" panose="020B0604020202020204" pitchFamily="34" charset="0"/>
              <a:buChar char="•"/>
            </a:pPr>
            <a:r>
              <a:rPr lang="fr-FR" sz="1600" dirty="0"/>
              <a:t> Une équipe de 5 professionnels</a:t>
            </a:r>
          </a:p>
          <a:p>
            <a:pPr algn="just"/>
            <a:endParaRPr lang="fr-FR" sz="800" dirty="0"/>
          </a:p>
          <a:p>
            <a:pPr marL="285750" indent="-285750" algn="just">
              <a:buFont typeface="Arial" panose="020B0604020202020204" pitchFamily="34" charset="0"/>
              <a:buChar char="•"/>
            </a:pPr>
            <a:r>
              <a:rPr lang="fr-FR" sz="1600" dirty="0"/>
              <a:t>Deux  CHU compétents pour toute la région.</a:t>
            </a:r>
          </a:p>
          <a:p>
            <a:pPr algn="just"/>
            <a:endParaRPr lang="fr-FR" sz="800" dirty="0"/>
          </a:p>
          <a:p>
            <a:pPr marL="285750" indent="-285750" algn="just">
              <a:buFont typeface="Arial" panose="020B0604020202020204" pitchFamily="34" charset="0"/>
              <a:buChar char="•"/>
            </a:pPr>
            <a:r>
              <a:rPr lang="fr-FR" sz="1600" dirty="0"/>
              <a:t>Des associations de patients mobilisée au niveau national mais avec </a:t>
            </a:r>
            <a:r>
              <a:rPr lang="fr-FR" sz="1600" b="1" dirty="0"/>
              <a:t>peu de relais disponible au niveau local</a:t>
            </a:r>
            <a:r>
              <a:rPr lang="fr-FR" sz="1600" dirty="0"/>
              <a:t>.</a:t>
            </a:r>
          </a:p>
          <a:p>
            <a:pPr algn="just"/>
            <a:endParaRPr lang="fr-FR" sz="800" dirty="0"/>
          </a:p>
          <a:p>
            <a:pPr marL="285750" indent="-285750" algn="just">
              <a:buFont typeface="Arial" panose="020B0604020202020204" pitchFamily="34" charset="0"/>
              <a:buChar char="•"/>
            </a:pPr>
            <a:r>
              <a:rPr lang="fr-FR" sz="1600" dirty="0"/>
              <a:t>Une culture de </a:t>
            </a:r>
            <a:r>
              <a:rPr lang="fr-FR" sz="1600" b="1" dirty="0"/>
              <a:t>l’action en réseau peu existante </a:t>
            </a:r>
            <a:r>
              <a:rPr lang="fr-FR" sz="1600" dirty="0"/>
              <a:t>sur le territoire régional</a:t>
            </a:r>
          </a:p>
          <a:p>
            <a:pPr algn="just"/>
            <a:endParaRPr lang="fr-FR" sz="800" dirty="0"/>
          </a:p>
          <a:p>
            <a:pPr marL="285750" indent="-285750" algn="just">
              <a:buFont typeface="Arial" panose="020B0604020202020204" pitchFamily="34" charset="0"/>
              <a:buChar char="•"/>
            </a:pPr>
            <a:r>
              <a:rPr lang="fr-FR" sz="1600" b="1" dirty="0"/>
              <a:t>Des ressources disséminées </a:t>
            </a:r>
            <a:r>
              <a:rPr lang="fr-FR" sz="1600" dirty="0"/>
              <a:t>sur un large territoire, pas toujours mobilisables.</a:t>
            </a:r>
          </a:p>
          <a:p>
            <a:pPr marL="285750" indent="-285750">
              <a:buFont typeface="Arial" panose="020B0604020202020204" pitchFamily="34" charset="0"/>
              <a:buChar char="•"/>
            </a:pPr>
            <a:endParaRPr lang="fr-FR" sz="1600" dirty="0"/>
          </a:p>
        </p:txBody>
      </p:sp>
      <p:pic>
        <p:nvPicPr>
          <p:cNvPr id="1026" name="Picture 2" descr="Languedoc-Roussillon region of France, all the information you need">
            <a:extLst>
              <a:ext uri="{FF2B5EF4-FFF2-40B4-BE49-F238E27FC236}">
                <a16:creationId xmlns:a16="http://schemas.microsoft.com/office/drawing/2014/main" id="{A73B6C5A-E904-4E6B-9083-FFEE7C9E499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88088" y="1995854"/>
            <a:ext cx="3832903" cy="447638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226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72B281-2DF9-44D3-A1D2-987959923D52}"/>
              </a:ext>
            </a:extLst>
          </p:cNvPr>
          <p:cNvSpPr>
            <a:spLocks noGrp="1"/>
          </p:cNvSpPr>
          <p:nvPr>
            <p:ph type="title"/>
          </p:nvPr>
        </p:nvSpPr>
        <p:spPr>
          <a:xfrm>
            <a:off x="838200" y="716817"/>
            <a:ext cx="10515600" cy="1325563"/>
          </a:xfrm>
        </p:spPr>
        <p:txBody>
          <a:bodyPr>
            <a:normAutofit fontScale="90000"/>
          </a:bodyPr>
          <a:lstStyle/>
          <a:p>
            <a:r>
              <a:rPr lang="fr-FR" dirty="0"/>
              <a:t>A l’origine…</a:t>
            </a:r>
            <a:br>
              <a:rPr lang="fr-FR" dirty="0"/>
            </a:br>
            <a:br>
              <a:rPr lang="fr-FR" dirty="0"/>
            </a:br>
            <a:r>
              <a:rPr lang="fr-FR" dirty="0">
                <a:solidFill>
                  <a:srgbClr val="0000FF"/>
                </a:solidFill>
                <a:hlinkClick r:id="rId2">
                  <a:extLst>
                    <a:ext uri="{A12FA001-AC4F-418D-AE19-62706E023703}">
                      <ahyp:hlinkClr xmlns:ahyp="http://schemas.microsoft.com/office/drawing/2018/hyperlinkcolor" val="tx"/>
                    </a:ext>
                  </a:extLst>
                </a:hlinkClick>
              </a:rPr>
              <a:t>Mot d’Isabelle ROBIN</a:t>
            </a:r>
            <a:endParaRPr lang="fr-FR" dirty="0">
              <a:solidFill>
                <a:srgbClr val="0000FF"/>
              </a:solidFill>
            </a:endParaRPr>
          </a:p>
        </p:txBody>
      </p:sp>
      <p:graphicFrame>
        <p:nvGraphicFramePr>
          <p:cNvPr id="4" name="Espace réservé du contenu 3">
            <a:extLst>
              <a:ext uri="{FF2B5EF4-FFF2-40B4-BE49-F238E27FC236}">
                <a16:creationId xmlns:a16="http://schemas.microsoft.com/office/drawing/2014/main" id="{AEDE2D31-8CF3-4DAE-BCB0-AA43270C5EC3}"/>
              </a:ext>
            </a:extLst>
          </p:cNvPr>
          <p:cNvGraphicFramePr>
            <a:graphicFrameLocks/>
          </p:cNvGraphicFramePr>
          <p:nvPr>
            <p:extLst>
              <p:ext uri="{D42A27DB-BD31-4B8C-83A1-F6EECF244321}">
                <p14:modId xmlns:p14="http://schemas.microsoft.com/office/powerpoint/2010/main" val="3688307093"/>
              </p:ext>
            </p:extLst>
          </p:nvPr>
        </p:nvGraphicFramePr>
        <p:xfrm>
          <a:off x="563743" y="2402865"/>
          <a:ext cx="10470776" cy="3890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956605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1867</TotalTime>
  <Words>2939</Words>
  <Application>Microsoft Office PowerPoint</Application>
  <PresentationFormat>Grand écran</PresentationFormat>
  <Paragraphs>332</Paragraphs>
  <Slides>39</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39</vt:i4>
      </vt:variant>
    </vt:vector>
  </HeadingPairs>
  <TitlesOfParts>
    <vt:vector size="47" baseType="lpstr">
      <vt:lpstr>Arial</vt:lpstr>
      <vt:lpstr>Bradley Hand ITC</vt:lpstr>
      <vt:lpstr>Calibri</vt:lpstr>
      <vt:lpstr>Calibri Light</vt:lpstr>
      <vt:lpstr>CIDFont+F3</vt:lpstr>
      <vt:lpstr>Raleway</vt:lpstr>
      <vt:lpstr>Wingdings</vt:lpstr>
      <vt:lpstr>Thème Office</vt:lpstr>
      <vt:lpstr>Journée de lancement de la COP Occitanie</vt:lpstr>
      <vt:lpstr>Programme de la rencontre</vt:lpstr>
      <vt:lpstr>69 participants au total.</vt:lpstr>
      <vt:lpstr>Présentation PowerPoint</vt:lpstr>
      <vt:lpstr>Inauguration de la Ruche</vt:lpstr>
      <vt:lpstr>Présentation de la COP Occitanie</vt:lpstr>
      <vt:lpstr>Une région, deux territoires, deux équipes relais distinctes.</vt:lpstr>
      <vt:lpstr>L’Equipe Relais Occitanie Est: Un appui à la coordination par des suivis individuels et actions collectives </vt:lpstr>
      <vt:lpstr>A l’origine…  Mot d’Isabelle ROBIN</vt:lpstr>
      <vt:lpstr>Un état des lieux.</vt:lpstr>
      <vt:lpstr>  Des envies communes autant sur le quotidien que sur les pratiques professionnelles et l’expertise sanitaire. </vt:lpstr>
      <vt:lpstr>Une COP!</vt:lpstr>
      <vt:lpstr>Présentation PowerPoint</vt:lpstr>
      <vt:lpstr>Présentation PowerPoint</vt:lpstr>
      <vt:lpstr>Présentation PowerPoint</vt:lpstr>
      <vt:lpstr>Leur experience de la COP Occitanie ?</vt:lpstr>
      <vt:lpstr>Echanger de la ressource et pourquoi pas en créer sur la Gestion ou prévention des risques liés aux épilepsies?</vt:lpstr>
      <vt:lpstr>Les familles et la COP </vt:lpstr>
      <vt:lpstr>Mylène Calvino a pu évoquer le parcours de sa fille, ses questions et les projets qui pourraient venir alimenter le travail de la COP.</vt:lpstr>
      <vt:lpstr>Une présentation de l’association Epilepsie France: « L’union fait la force! » </vt:lpstr>
      <vt:lpstr>Des échanges durant toute la présentation basés sur un paradoxe à dépasser: l’ombre de la mort d’un côté et l’élan vital de l’autre. Une expérience que tous partagent, plus ou moins directement. </vt:lpstr>
      <vt:lpstr>Une COP Occitanie. Un reseau des COPs !</vt:lpstr>
      <vt:lpstr>Présentation PowerPoint</vt:lpstr>
      <vt:lpstr>Les missions du réseau des COPs</vt:lpstr>
      <vt:lpstr>Le réseau des COPs en action !</vt:lpstr>
      <vt:lpstr>Quelques exemples de supports créés par les membres des COPs Epilepsies et Handicap</vt:lpstr>
      <vt:lpstr>Temps de travail en atelier</vt:lpstr>
      <vt:lpstr>Atelier 1: Repérage des ressources du territoire.</vt:lpstr>
      <vt:lpstr>Présentation PowerPoint</vt:lpstr>
      <vt:lpstr>Présentation PowerPoint</vt:lpstr>
      <vt:lpstr>Atelier 2: anticipation, gestion prévention de la crise.</vt:lpstr>
      <vt:lpstr>Le risque majeur reste la chute: Aides techniques, quelle prévention pour quelle crise? Jusqu’à quel point la personne peut-elle consentir à cette surveillance permanente au domicile, en établissement mais aussi sur son lieu de travail.</vt:lpstr>
      <vt:lpstr>Atelier 3: activités et loisirs: démystifions l’épilepsie! Intervention d’Epilepsie France.</vt:lpstr>
      <vt:lpstr>Les freins extérieurs</vt:lpstr>
      <vt:lpstr>La ressource principale</vt:lpstr>
      <vt:lpstr>Temps de vote pour les thématiques</vt:lpstr>
      <vt:lpstr>5 thématiques différentes : </vt:lpstr>
      <vt:lpstr>Clôture de la journée.</vt:lpstr>
      <vt:lpstr>Un grand merci à tous pour cette journée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Julie MOUROSQUE</dc:creator>
  <cp:lastModifiedBy>Agnes GAVOILLE </cp:lastModifiedBy>
  <cp:revision>123</cp:revision>
  <dcterms:created xsi:type="dcterms:W3CDTF">2023-08-23T11:52:28Z</dcterms:created>
  <dcterms:modified xsi:type="dcterms:W3CDTF">2024-03-01T10:40:10Z</dcterms:modified>
</cp:coreProperties>
</file>