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3" r:id="rId2"/>
    <p:sldId id="523" r:id="rId3"/>
    <p:sldId id="257" r:id="rId4"/>
    <p:sldId id="258" r:id="rId5"/>
    <p:sldId id="285" r:id="rId6"/>
    <p:sldId id="289" r:id="rId7"/>
    <p:sldId id="286" r:id="rId8"/>
    <p:sldId id="287" r:id="rId9"/>
    <p:sldId id="288" r:id="rId10"/>
    <p:sldId id="262" r:id="rId11"/>
    <p:sldId id="518" r:id="rId12"/>
    <p:sldId id="528" r:id="rId13"/>
    <p:sldId id="529" r:id="rId14"/>
    <p:sldId id="517" r:id="rId15"/>
    <p:sldId id="519" r:id="rId16"/>
    <p:sldId id="526" r:id="rId17"/>
    <p:sldId id="272" r:id="rId18"/>
    <p:sldId id="266" r:id="rId19"/>
    <p:sldId id="264" r:id="rId20"/>
    <p:sldId id="294" r:id="rId21"/>
    <p:sldId id="527" r:id="rId22"/>
    <p:sldId id="521" r:id="rId23"/>
    <p:sldId id="269" r:id="rId24"/>
    <p:sldId id="270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HERRMANN" initials="EH" lastIdx="1" clrIdx="0">
    <p:extLst>
      <p:ext uri="{19B8F6BF-5375-455C-9EA6-DF929625EA0E}">
        <p15:presenceInfo xmlns:p15="http://schemas.microsoft.com/office/powerpoint/2012/main" userId="S::e.herrmann@adpep34.org::c9cfa479-e9a0-4fc0-9ba8-74b7c49884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8C0"/>
    <a:srgbClr val="E6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6709961061685109E-3"/>
          <c:y val="5.3764039544371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Participants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AA1-4267-AE33-718D76AB6A0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AA1-4267-AE33-718D76AB6A0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C0-4410-BC6E-07B614BC71A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AA1-4267-AE33-718D76AB6A08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8AA1-4267-AE33-718D76AB6A08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Etablissement médico-social secteur adulte</c:v>
                </c:pt>
                <c:pt idx="1">
                  <c:v>Cadres établissement </c:v>
                </c:pt>
                <c:pt idx="2">
                  <c:v>Parent</c:v>
                </c:pt>
                <c:pt idx="3">
                  <c:v>Etablissement médcio-social secteur enfant</c:v>
                </c:pt>
                <c:pt idx="4">
                  <c:v>Prestataires de service à domicile.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33.299999999999997</c:v>
                </c:pt>
                <c:pt idx="1">
                  <c:v>14.8</c:v>
                </c:pt>
                <c:pt idx="2">
                  <c:v>3.7</c:v>
                </c:pt>
                <c:pt idx="3">
                  <c:v>33.299999999999997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A1-4267-AE33-718D76AB6A0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345334600349789"/>
          <c:y val="0.22661158558612302"/>
          <c:w val="0.32674116446966345"/>
          <c:h val="0.7350507229806089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0AD33-EEEA-4165-9350-78B9A224092F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FE50329F-C391-4281-B822-439F73C74488}">
      <dgm:prSet phldrT="[Texte]"/>
      <dgm:spPr/>
      <dgm:t>
        <a:bodyPr/>
        <a:lstStyle/>
        <a:p>
          <a:r>
            <a:rPr lang="fr-FR" dirty="0"/>
            <a:t>2020/2021 formation épilepsie organisée par ERHR+FAHRES</a:t>
          </a:r>
        </a:p>
      </dgm:t>
    </dgm:pt>
    <dgm:pt modelId="{FC090AC8-ADD7-4F12-9E95-84AFC6351269}" type="parTrans" cxnId="{E9F8563C-7FC4-45A6-89C8-38F8A35C2FF9}">
      <dgm:prSet/>
      <dgm:spPr/>
      <dgm:t>
        <a:bodyPr/>
        <a:lstStyle/>
        <a:p>
          <a:endParaRPr lang="fr-FR"/>
        </a:p>
      </dgm:t>
    </dgm:pt>
    <dgm:pt modelId="{952B235F-62A8-49F4-B353-4E3972C1917C}" type="sibTrans" cxnId="{E9F8563C-7FC4-45A6-89C8-38F8A35C2FF9}">
      <dgm:prSet/>
      <dgm:spPr/>
      <dgm:t>
        <a:bodyPr/>
        <a:lstStyle/>
        <a:p>
          <a:endParaRPr lang="fr-FR"/>
        </a:p>
      </dgm:t>
    </dgm:pt>
    <dgm:pt modelId="{996E9FA2-37B2-4885-BE0D-DF07757A1DF6}">
      <dgm:prSet phldrT="[Texte]"/>
      <dgm:spPr/>
      <dgm:t>
        <a:bodyPr/>
        <a:lstStyle/>
        <a:p>
          <a:r>
            <a:rPr lang="fr-FR" dirty="0"/>
            <a:t>Relevé des demandes et des besoins sur le territoire</a:t>
          </a:r>
        </a:p>
      </dgm:t>
    </dgm:pt>
    <dgm:pt modelId="{AA202401-73D5-447B-9BCF-056A3B8AF750}" type="parTrans" cxnId="{98626B3A-FC72-4392-B688-6DF013D94ADA}">
      <dgm:prSet/>
      <dgm:spPr/>
      <dgm:t>
        <a:bodyPr/>
        <a:lstStyle/>
        <a:p>
          <a:endParaRPr lang="fr-FR"/>
        </a:p>
      </dgm:t>
    </dgm:pt>
    <dgm:pt modelId="{19CB365F-5AED-4802-A81A-BF71895555E6}" type="sibTrans" cxnId="{98626B3A-FC72-4392-B688-6DF013D94ADA}">
      <dgm:prSet/>
      <dgm:spPr/>
      <dgm:t>
        <a:bodyPr/>
        <a:lstStyle/>
        <a:p>
          <a:endParaRPr lang="fr-FR"/>
        </a:p>
      </dgm:t>
    </dgm:pt>
    <dgm:pt modelId="{5C9D9BE6-BBA6-4ED5-8635-B17A8973ADEE}">
      <dgm:prSet phldrT="[Texte]"/>
      <dgm:spPr/>
      <dgm:t>
        <a:bodyPr/>
        <a:lstStyle/>
        <a:p>
          <a:r>
            <a:rPr lang="fr-FR" dirty="0"/>
            <a:t>Dès 2021:</a:t>
          </a:r>
        </a:p>
        <a:p>
          <a:r>
            <a:rPr lang="fr-FR" dirty="0"/>
            <a:t>Accompagnement de FAHRES à l’élaboration d’une COP épilepsie en Occitanie.</a:t>
          </a:r>
        </a:p>
      </dgm:t>
    </dgm:pt>
    <dgm:pt modelId="{207B3308-A29C-43A3-8FB3-052B0CA3E543}" type="parTrans" cxnId="{C672FD93-24CF-4345-9D52-3AFAFE11C749}">
      <dgm:prSet/>
      <dgm:spPr/>
      <dgm:t>
        <a:bodyPr/>
        <a:lstStyle/>
        <a:p>
          <a:endParaRPr lang="fr-FR"/>
        </a:p>
      </dgm:t>
    </dgm:pt>
    <dgm:pt modelId="{15FA6BBA-6BAD-4DFF-83B5-70BB1A3A72D9}" type="sibTrans" cxnId="{C672FD93-24CF-4345-9D52-3AFAFE11C749}">
      <dgm:prSet/>
      <dgm:spPr/>
      <dgm:t>
        <a:bodyPr/>
        <a:lstStyle/>
        <a:p>
          <a:endParaRPr lang="fr-FR"/>
        </a:p>
      </dgm:t>
    </dgm:pt>
    <dgm:pt modelId="{BF124CB2-B3B7-49DD-8921-35473127B694}">
      <dgm:prSet/>
      <dgm:spPr/>
      <dgm:t>
        <a:bodyPr/>
        <a:lstStyle/>
        <a:p>
          <a:r>
            <a:rPr lang="fr-FR" dirty="0"/>
            <a:t>2023:Deux groupes de travail: acteurs du médico-social/parents aidants</a:t>
          </a:r>
        </a:p>
      </dgm:t>
    </dgm:pt>
    <dgm:pt modelId="{B0B5D14A-ED26-4F51-9A03-A0F180167038}" type="parTrans" cxnId="{0F12FF3E-5C66-4D0C-ABA0-4730AD8D76AB}">
      <dgm:prSet/>
      <dgm:spPr/>
      <dgm:t>
        <a:bodyPr/>
        <a:lstStyle/>
        <a:p>
          <a:endParaRPr lang="fr-FR"/>
        </a:p>
      </dgm:t>
    </dgm:pt>
    <dgm:pt modelId="{EB8B98FE-ABCD-45E9-B718-DAFE46E9377E}" type="sibTrans" cxnId="{0F12FF3E-5C66-4D0C-ABA0-4730AD8D76AB}">
      <dgm:prSet/>
      <dgm:spPr/>
      <dgm:t>
        <a:bodyPr/>
        <a:lstStyle/>
        <a:p>
          <a:endParaRPr lang="fr-FR"/>
        </a:p>
      </dgm:t>
    </dgm:pt>
    <dgm:pt modelId="{45B9CB81-D969-445E-80CA-71E08BDDDE9C}" type="pres">
      <dgm:prSet presAssocID="{2D10AD33-EEEA-4165-9350-78B9A224092F}" presName="CompostProcess" presStyleCnt="0">
        <dgm:presLayoutVars>
          <dgm:dir/>
          <dgm:resizeHandles val="exact"/>
        </dgm:presLayoutVars>
      </dgm:prSet>
      <dgm:spPr/>
    </dgm:pt>
    <dgm:pt modelId="{7C0022AD-8D6B-4A8B-9F34-A04C099D340D}" type="pres">
      <dgm:prSet presAssocID="{2D10AD33-EEEA-4165-9350-78B9A224092F}" presName="arrow" presStyleLbl="bgShp" presStyleIdx="0" presStyleCnt="1"/>
      <dgm:spPr/>
    </dgm:pt>
    <dgm:pt modelId="{DEFB19BD-9A44-43EA-9202-BD98E0620C22}" type="pres">
      <dgm:prSet presAssocID="{2D10AD33-EEEA-4165-9350-78B9A224092F}" presName="linearProcess" presStyleCnt="0"/>
      <dgm:spPr/>
    </dgm:pt>
    <dgm:pt modelId="{4F3093C6-819C-4B96-9BB9-211B2B58D952}" type="pres">
      <dgm:prSet presAssocID="{FE50329F-C391-4281-B822-439F73C74488}" presName="textNode" presStyleLbl="node1" presStyleIdx="0" presStyleCnt="4">
        <dgm:presLayoutVars>
          <dgm:bulletEnabled val="1"/>
        </dgm:presLayoutVars>
      </dgm:prSet>
      <dgm:spPr/>
    </dgm:pt>
    <dgm:pt modelId="{579EF52F-D712-4D75-85C8-D441886AEEBD}" type="pres">
      <dgm:prSet presAssocID="{952B235F-62A8-49F4-B353-4E3972C1917C}" presName="sibTrans" presStyleCnt="0"/>
      <dgm:spPr/>
    </dgm:pt>
    <dgm:pt modelId="{040683A6-CA4D-431D-9283-C5DEB31E1791}" type="pres">
      <dgm:prSet presAssocID="{996E9FA2-37B2-4885-BE0D-DF07757A1DF6}" presName="textNode" presStyleLbl="node1" presStyleIdx="1" presStyleCnt="4">
        <dgm:presLayoutVars>
          <dgm:bulletEnabled val="1"/>
        </dgm:presLayoutVars>
      </dgm:prSet>
      <dgm:spPr/>
    </dgm:pt>
    <dgm:pt modelId="{FAFA5CDA-4E90-47BD-B70F-47AD9FFE445A}" type="pres">
      <dgm:prSet presAssocID="{19CB365F-5AED-4802-A81A-BF71895555E6}" presName="sibTrans" presStyleCnt="0"/>
      <dgm:spPr/>
    </dgm:pt>
    <dgm:pt modelId="{8E36DE68-3DCD-423B-B8C2-FA10F2159019}" type="pres">
      <dgm:prSet presAssocID="{5C9D9BE6-BBA6-4ED5-8635-B17A8973ADEE}" presName="textNode" presStyleLbl="node1" presStyleIdx="2" presStyleCnt="4">
        <dgm:presLayoutVars>
          <dgm:bulletEnabled val="1"/>
        </dgm:presLayoutVars>
      </dgm:prSet>
      <dgm:spPr/>
    </dgm:pt>
    <dgm:pt modelId="{EAC89635-B5E0-4DE8-9705-36C7528765CA}" type="pres">
      <dgm:prSet presAssocID="{15FA6BBA-6BAD-4DFF-83B5-70BB1A3A72D9}" presName="sibTrans" presStyleCnt="0"/>
      <dgm:spPr/>
    </dgm:pt>
    <dgm:pt modelId="{B6EC3E59-D78D-4D0E-A9B8-1D7786F4A5A5}" type="pres">
      <dgm:prSet presAssocID="{BF124CB2-B3B7-49DD-8921-35473127B69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5677B31-8647-4BFD-8B53-C89F5B0F5B50}" type="presOf" srcId="{5C9D9BE6-BBA6-4ED5-8635-B17A8973ADEE}" destId="{8E36DE68-3DCD-423B-B8C2-FA10F2159019}" srcOrd="0" destOrd="0" presId="urn:microsoft.com/office/officeart/2005/8/layout/hProcess9"/>
    <dgm:cxn modelId="{98626B3A-FC72-4392-B688-6DF013D94ADA}" srcId="{2D10AD33-EEEA-4165-9350-78B9A224092F}" destId="{996E9FA2-37B2-4885-BE0D-DF07757A1DF6}" srcOrd="1" destOrd="0" parTransId="{AA202401-73D5-447B-9BCF-056A3B8AF750}" sibTransId="{19CB365F-5AED-4802-A81A-BF71895555E6}"/>
    <dgm:cxn modelId="{E9F8563C-7FC4-45A6-89C8-38F8A35C2FF9}" srcId="{2D10AD33-EEEA-4165-9350-78B9A224092F}" destId="{FE50329F-C391-4281-B822-439F73C74488}" srcOrd="0" destOrd="0" parTransId="{FC090AC8-ADD7-4F12-9E95-84AFC6351269}" sibTransId="{952B235F-62A8-49F4-B353-4E3972C1917C}"/>
    <dgm:cxn modelId="{0F12FF3E-5C66-4D0C-ABA0-4730AD8D76AB}" srcId="{2D10AD33-EEEA-4165-9350-78B9A224092F}" destId="{BF124CB2-B3B7-49DD-8921-35473127B694}" srcOrd="3" destOrd="0" parTransId="{B0B5D14A-ED26-4F51-9A03-A0F180167038}" sibTransId="{EB8B98FE-ABCD-45E9-B718-DAFE46E9377E}"/>
    <dgm:cxn modelId="{C7658D46-EEBC-4A65-9290-89E54298C289}" type="presOf" srcId="{996E9FA2-37B2-4885-BE0D-DF07757A1DF6}" destId="{040683A6-CA4D-431D-9283-C5DEB31E1791}" srcOrd="0" destOrd="0" presId="urn:microsoft.com/office/officeart/2005/8/layout/hProcess9"/>
    <dgm:cxn modelId="{00930856-181C-4B43-B2DF-D29490A6AD8B}" type="presOf" srcId="{BF124CB2-B3B7-49DD-8921-35473127B694}" destId="{B6EC3E59-D78D-4D0E-A9B8-1D7786F4A5A5}" srcOrd="0" destOrd="0" presId="urn:microsoft.com/office/officeart/2005/8/layout/hProcess9"/>
    <dgm:cxn modelId="{C672FD93-24CF-4345-9D52-3AFAFE11C749}" srcId="{2D10AD33-EEEA-4165-9350-78B9A224092F}" destId="{5C9D9BE6-BBA6-4ED5-8635-B17A8973ADEE}" srcOrd="2" destOrd="0" parTransId="{207B3308-A29C-43A3-8FB3-052B0CA3E543}" sibTransId="{15FA6BBA-6BAD-4DFF-83B5-70BB1A3A72D9}"/>
    <dgm:cxn modelId="{3F468DA9-EF9A-47C7-B3CC-A4B9CB12BD90}" type="presOf" srcId="{2D10AD33-EEEA-4165-9350-78B9A224092F}" destId="{45B9CB81-D969-445E-80CA-71E08BDDDE9C}" srcOrd="0" destOrd="0" presId="urn:microsoft.com/office/officeart/2005/8/layout/hProcess9"/>
    <dgm:cxn modelId="{0EBDA3EA-82A5-4E01-ADDA-892D4ADC8AA4}" type="presOf" srcId="{FE50329F-C391-4281-B822-439F73C74488}" destId="{4F3093C6-819C-4B96-9BB9-211B2B58D952}" srcOrd="0" destOrd="0" presId="urn:microsoft.com/office/officeart/2005/8/layout/hProcess9"/>
    <dgm:cxn modelId="{E93F1500-3398-45EB-9B1E-1CE90C4C5F75}" type="presParOf" srcId="{45B9CB81-D969-445E-80CA-71E08BDDDE9C}" destId="{7C0022AD-8D6B-4A8B-9F34-A04C099D340D}" srcOrd="0" destOrd="0" presId="urn:microsoft.com/office/officeart/2005/8/layout/hProcess9"/>
    <dgm:cxn modelId="{AEB3AFE0-145A-40DD-8790-473386014B3E}" type="presParOf" srcId="{45B9CB81-D969-445E-80CA-71E08BDDDE9C}" destId="{DEFB19BD-9A44-43EA-9202-BD98E0620C22}" srcOrd="1" destOrd="0" presId="urn:microsoft.com/office/officeart/2005/8/layout/hProcess9"/>
    <dgm:cxn modelId="{8C74C49E-1179-4F99-B703-8891FB991A60}" type="presParOf" srcId="{DEFB19BD-9A44-43EA-9202-BD98E0620C22}" destId="{4F3093C6-819C-4B96-9BB9-211B2B58D952}" srcOrd="0" destOrd="0" presId="urn:microsoft.com/office/officeart/2005/8/layout/hProcess9"/>
    <dgm:cxn modelId="{DE3DC2D3-5C23-42FB-B7BE-A9BB6CBA8097}" type="presParOf" srcId="{DEFB19BD-9A44-43EA-9202-BD98E0620C22}" destId="{579EF52F-D712-4D75-85C8-D441886AEEBD}" srcOrd="1" destOrd="0" presId="urn:microsoft.com/office/officeart/2005/8/layout/hProcess9"/>
    <dgm:cxn modelId="{2094F8D0-1D9A-4B16-BC91-6C817B8DC578}" type="presParOf" srcId="{DEFB19BD-9A44-43EA-9202-BD98E0620C22}" destId="{040683A6-CA4D-431D-9283-C5DEB31E1791}" srcOrd="2" destOrd="0" presId="urn:microsoft.com/office/officeart/2005/8/layout/hProcess9"/>
    <dgm:cxn modelId="{382D9E87-46C1-48B3-A009-57CA4447EF7F}" type="presParOf" srcId="{DEFB19BD-9A44-43EA-9202-BD98E0620C22}" destId="{FAFA5CDA-4E90-47BD-B70F-47AD9FFE445A}" srcOrd="3" destOrd="0" presId="urn:microsoft.com/office/officeart/2005/8/layout/hProcess9"/>
    <dgm:cxn modelId="{53D4E99B-2219-4DEA-89D6-039CE1CAF5A5}" type="presParOf" srcId="{DEFB19BD-9A44-43EA-9202-BD98E0620C22}" destId="{8E36DE68-3DCD-423B-B8C2-FA10F2159019}" srcOrd="4" destOrd="0" presId="urn:microsoft.com/office/officeart/2005/8/layout/hProcess9"/>
    <dgm:cxn modelId="{FF0FEA4F-2D81-42DF-B675-1D78AA6F15E8}" type="presParOf" srcId="{DEFB19BD-9A44-43EA-9202-BD98E0620C22}" destId="{EAC89635-B5E0-4DE8-9705-36C7528765CA}" srcOrd="5" destOrd="0" presId="urn:microsoft.com/office/officeart/2005/8/layout/hProcess9"/>
    <dgm:cxn modelId="{3C07E80A-B620-4420-8C2F-7AC8D6EBF426}" type="presParOf" srcId="{DEFB19BD-9A44-43EA-9202-BD98E0620C22}" destId="{B6EC3E59-D78D-4D0E-A9B8-1D7786F4A5A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0DDC83-10FC-48A2-AE2E-971715F5B6BD}" type="doc">
      <dgm:prSet loTypeId="urn:microsoft.com/office/officeart/2005/8/layout/funnel1" loCatId="process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8A09FA03-CD32-454C-8EC7-1F6F25207B59}">
      <dgm:prSet phldrT="[Texte]"/>
      <dgm:spPr/>
      <dgm:t>
        <a:bodyPr/>
        <a:lstStyle/>
        <a:p>
          <a:r>
            <a:rPr lang="fr-FR" dirty="0"/>
            <a:t>Des ressources disséminées pas de travail en réseau.</a:t>
          </a:r>
        </a:p>
      </dgm:t>
    </dgm:pt>
    <dgm:pt modelId="{BFD37589-D69D-48CB-BF61-EDED64E9A777}" type="parTrans" cxnId="{01BE1B4D-96BF-491C-9645-057013C6D848}">
      <dgm:prSet/>
      <dgm:spPr/>
      <dgm:t>
        <a:bodyPr/>
        <a:lstStyle/>
        <a:p>
          <a:endParaRPr lang="fr-FR"/>
        </a:p>
      </dgm:t>
    </dgm:pt>
    <dgm:pt modelId="{FEB94F31-93BF-4920-B1FF-138825CC9DFD}" type="sibTrans" cxnId="{01BE1B4D-96BF-491C-9645-057013C6D848}">
      <dgm:prSet/>
      <dgm:spPr/>
      <dgm:t>
        <a:bodyPr/>
        <a:lstStyle/>
        <a:p>
          <a:endParaRPr lang="fr-FR"/>
        </a:p>
      </dgm:t>
    </dgm:pt>
    <dgm:pt modelId="{D922EB64-D23A-4DE9-9A21-219CC6DC3192}">
      <dgm:prSet phldrT="[Texte]"/>
      <dgm:spPr/>
      <dgm:t>
        <a:bodyPr/>
        <a:lstStyle/>
        <a:p>
          <a:r>
            <a:rPr lang="fr-FR" dirty="0"/>
            <a:t>Isolement des professionnels et des familles</a:t>
          </a:r>
        </a:p>
      </dgm:t>
    </dgm:pt>
    <dgm:pt modelId="{2926E3B6-4A56-4ED1-AE34-D07F4E52A684}" type="parTrans" cxnId="{60767C43-65F6-4527-B281-BA790C3AA1F1}">
      <dgm:prSet/>
      <dgm:spPr/>
      <dgm:t>
        <a:bodyPr/>
        <a:lstStyle/>
        <a:p>
          <a:endParaRPr lang="fr-FR"/>
        </a:p>
      </dgm:t>
    </dgm:pt>
    <dgm:pt modelId="{B0FCEC27-4264-478E-96D3-EA3FE32626FC}" type="sibTrans" cxnId="{60767C43-65F6-4527-B281-BA790C3AA1F1}">
      <dgm:prSet/>
      <dgm:spPr/>
      <dgm:t>
        <a:bodyPr/>
        <a:lstStyle/>
        <a:p>
          <a:endParaRPr lang="fr-FR"/>
        </a:p>
      </dgm:t>
    </dgm:pt>
    <dgm:pt modelId="{58D1925E-5D0E-478E-BF54-7ED21BF53B87}">
      <dgm:prSet phldrT="[Texte]"/>
      <dgm:spPr/>
      <dgm:t>
        <a:bodyPr/>
        <a:lstStyle/>
        <a:p>
          <a:r>
            <a:rPr lang="fr-FR" dirty="0"/>
            <a:t>Pas d’association de patients locale spécialisée.</a:t>
          </a:r>
        </a:p>
      </dgm:t>
    </dgm:pt>
    <dgm:pt modelId="{064C324F-50D2-4779-B645-0D0AA47A1B8A}" type="parTrans" cxnId="{371E369E-D8EA-463F-99E7-59C59B84D7B3}">
      <dgm:prSet/>
      <dgm:spPr/>
      <dgm:t>
        <a:bodyPr/>
        <a:lstStyle/>
        <a:p>
          <a:endParaRPr lang="fr-FR"/>
        </a:p>
      </dgm:t>
    </dgm:pt>
    <dgm:pt modelId="{1741A6B4-0A6F-4876-98A2-CDE5B1426A3F}" type="sibTrans" cxnId="{371E369E-D8EA-463F-99E7-59C59B84D7B3}">
      <dgm:prSet/>
      <dgm:spPr/>
      <dgm:t>
        <a:bodyPr/>
        <a:lstStyle/>
        <a:p>
          <a:endParaRPr lang="fr-FR"/>
        </a:p>
      </dgm:t>
    </dgm:pt>
    <dgm:pt modelId="{E373FF8C-643B-4AE1-BC9C-0794B04E38C8}">
      <dgm:prSet phldrT="[Texte]" custT="1"/>
      <dgm:spPr/>
      <dgm:t>
        <a:bodyPr/>
        <a:lstStyle/>
        <a:p>
          <a:r>
            <a:rPr lang="fr-FR" sz="3200" dirty="0">
              <a:solidFill>
                <a:schemeClr val="accent2">
                  <a:lumMod val="75000"/>
                </a:schemeClr>
              </a:solidFill>
            </a:rPr>
            <a:t>Comprendre, </a:t>
          </a:r>
          <a:r>
            <a:rPr lang="fr-FR" sz="2400" b="1" dirty="0">
              <a:solidFill>
                <a:schemeClr val="accent2">
                  <a:lumMod val="75000"/>
                </a:schemeClr>
              </a:solidFill>
            </a:rPr>
            <a:t>produire,</a:t>
          </a:r>
          <a:r>
            <a:rPr lang="fr-FR" sz="2400" dirty="0"/>
            <a:t> </a:t>
          </a:r>
          <a:r>
            <a:rPr lang="fr-FR" sz="2800" b="1" i="1" dirty="0">
              <a:solidFill>
                <a:schemeClr val="accent2">
                  <a:lumMod val="75000"/>
                </a:schemeClr>
              </a:solidFill>
            </a:rPr>
            <a:t>innover!</a:t>
          </a:r>
        </a:p>
      </dgm:t>
    </dgm:pt>
    <dgm:pt modelId="{00BFBD4D-ED93-4521-8567-1D57DC524873}" type="parTrans" cxnId="{8CB77DCC-4114-4B1D-A782-17A8310BF953}">
      <dgm:prSet/>
      <dgm:spPr/>
      <dgm:t>
        <a:bodyPr/>
        <a:lstStyle/>
        <a:p>
          <a:endParaRPr lang="fr-FR"/>
        </a:p>
      </dgm:t>
    </dgm:pt>
    <dgm:pt modelId="{A7AE0F32-FA1D-4687-A617-D06C0ACC5635}" type="sibTrans" cxnId="{8CB77DCC-4114-4B1D-A782-17A8310BF953}">
      <dgm:prSet/>
      <dgm:spPr/>
      <dgm:t>
        <a:bodyPr/>
        <a:lstStyle/>
        <a:p>
          <a:endParaRPr lang="fr-FR"/>
        </a:p>
      </dgm:t>
    </dgm:pt>
    <dgm:pt modelId="{486959A0-2796-4F0D-8748-8FC0928EAA2E}" type="pres">
      <dgm:prSet presAssocID="{DF0DDC83-10FC-48A2-AE2E-971715F5B6BD}" presName="Name0" presStyleCnt="0">
        <dgm:presLayoutVars>
          <dgm:chMax val="4"/>
          <dgm:resizeHandles val="exact"/>
        </dgm:presLayoutVars>
      </dgm:prSet>
      <dgm:spPr/>
    </dgm:pt>
    <dgm:pt modelId="{818CF5B8-0D7A-45A7-B283-53319F94A976}" type="pres">
      <dgm:prSet presAssocID="{DF0DDC83-10FC-48A2-AE2E-971715F5B6BD}" presName="ellipse" presStyleLbl="trBgShp" presStyleIdx="0" presStyleCnt="1"/>
      <dgm:spPr/>
    </dgm:pt>
    <dgm:pt modelId="{BEA2977F-591B-4991-ABD8-CC42B5701B28}" type="pres">
      <dgm:prSet presAssocID="{DF0DDC83-10FC-48A2-AE2E-971715F5B6BD}" presName="arrow1" presStyleLbl="fgShp" presStyleIdx="0" presStyleCnt="1"/>
      <dgm:spPr/>
    </dgm:pt>
    <dgm:pt modelId="{DE4B3FB9-3E1F-484C-9CC2-D91AD39EDB1A}" type="pres">
      <dgm:prSet presAssocID="{DF0DDC83-10FC-48A2-AE2E-971715F5B6BD}" presName="rectangle" presStyleLbl="revTx" presStyleIdx="0" presStyleCnt="1">
        <dgm:presLayoutVars>
          <dgm:bulletEnabled val="1"/>
        </dgm:presLayoutVars>
      </dgm:prSet>
      <dgm:spPr/>
    </dgm:pt>
    <dgm:pt modelId="{96DBBDA2-1DC2-4EE5-9499-BF3F0A0C43F2}" type="pres">
      <dgm:prSet presAssocID="{D922EB64-D23A-4DE9-9A21-219CC6DC3192}" presName="item1" presStyleLbl="node1" presStyleIdx="0" presStyleCnt="3">
        <dgm:presLayoutVars>
          <dgm:bulletEnabled val="1"/>
        </dgm:presLayoutVars>
      </dgm:prSet>
      <dgm:spPr/>
    </dgm:pt>
    <dgm:pt modelId="{92EB815B-0837-426F-A81B-02301E3F9A5B}" type="pres">
      <dgm:prSet presAssocID="{58D1925E-5D0E-478E-BF54-7ED21BF53B87}" presName="item2" presStyleLbl="node1" presStyleIdx="1" presStyleCnt="3">
        <dgm:presLayoutVars>
          <dgm:bulletEnabled val="1"/>
        </dgm:presLayoutVars>
      </dgm:prSet>
      <dgm:spPr/>
    </dgm:pt>
    <dgm:pt modelId="{A6CF774C-7AE4-4186-8C5A-7148D89144BE}" type="pres">
      <dgm:prSet presAssocID="{E373FF8C-643B-4AE1-BC9C-0794B04E38C8}" presName="item3" presStyleLbl="node1" presStyleIdx="2" presStyleCnt="3">
        <dgm:presLayoutVars>
          <dgm:bulletEnabled val="1"/>
        </dgm:presLayoutVars>
      </dgm:prSet>
      <dgm:spPr/>
    </dgm:pt>
    <dgm:pt modelId="{F92A05AD-792C-43D6-AD83-E7C8539F2913}" type="pres">
      <dgm:prSet presAssocID="{DF0DDC83-10FC-48A2-AE2E-971715F5B6BD}" presName="funnel" presStyleLbl="trAlignAcc1" presStyleIdx="0" presStyleCnt="1" custLinFactNeighborX="0" custLinFactNeighborY="2878"/>
      <dgm:spPr/>
    </dgm:pt>
  </dgm:ptLst>
  <dgm:cxnLst>
    <dgm:cxn modelId="{57881362-A11D-4EE7-8CEA-A92C68DBEE6E}" type="presOf" srcId="{DF0DDC83-10FC-48A2-AE2E-971715F5B6BD}" destId="{486959A0-2796-4F0D-8748-8FC0928EAA2E}" srcOrd="0" destOrd="0" presId="urn:microsoft.com/office/officeart/2005/8/layout/funnel1"/>
    <dgm:cxn modelId="{60767C43-65F6-4527-B281-BA790C3AA1F1}" srcId="{DF0DDC83-10FC-48A2-AE2E-971715F5B6BD}" destId="{D922EB64-D23A-4DE9-9A21-219CC6DC3192}" srcOrd="1" destOrd="0" parTransId="{2926E3B6-4A56-4ED1-AE34-D07F4E52A684}" sibTransId="{B0FCEC27-4264-478E-96D3-EA3FE32626FC}"/>
    <dgm:cxn modelId="{74339B6A-F88F-4A9A-BDF7-B70012B0E385}" type="presOf" srcId="{58D1925E-5D0E-478E-BF54-7ED21BF53B87}" destId="{96DBBDA2-1DC2-4EE5-9499-BF3F0A0C43F2}" srcOrd="0" destOrd="0" presId="urn:microsoft.com/office/officeart/2005/8/layout/funnel1"/>
    <dgm:cxn modelId="{01BE1B4D-96BF-491C-9645-057013C6D848}" srcId="{DF0DDC83-10FC-48A2-AE2E-971715F5B6BD}" destId="{8A09FA03-CD32-454C-8EC7-1F6F25207B59}" srcOrd="0" destOrd="0" parTransId="{BFD37589-D69D-48CB-BF61-EDED64E9A777}" sibTransId="{FEB94F31-93BF-4920-B1FF-138825CC9DFD}"/>
    <dgm:cxn modelId="{AC3C617E-F091-4BD7-A4F3-F58D864537B4}" type="presOf" srcId="{E373FF8C-643B-4AE1-BC9C-0794B04E38C8}" destId="{DE4B3FB9-3E1F-484C-9CC2-D91AD39EDB1A}" srcOrd="0" destOrd="0" presId="urn:microsoft.com/office/officeart/2005/8/layout/funnel1"/>
    <dgm:cxn modelId="{6E00998D-2C8D-4E80-A6D2-9A5236F00CD3}" type="presOf" srcId="{D922EB64-D23A-4DE9-9A21-219CC6DC3192}" destId="{92EB815B-0837-426F-A81B-02301E3F9A5B}" srcOrd="0" destOrd="0" presId="urn:microsoft.com/office/officeart/2005/8/layout/funnel1"/>
    <dgm:cxn modelId="{371E369E-D8EA-463F-99E7-59C59B84D7B3}" srcId="{DF0DDC83-10FC-48A2-AE2E-971715F5B6BD}" destId="{58D1925E-5D0E-478E-BF54-7ED21BF53B87}" srcOrd="2" destOrd="0" parTransId="{064C324F-50D2-4779-B645-0D0AA47A1B8A}" sibTransId="{1741A6B4-0A6F-4876-98A2-CDE5B1426A3F}"/>
    <dgm:cxn modelId="{FF7BBCAC-1642-4AC8-B143-781DB348E25F}" type="presOf" srcId="{8A09FA03-CD32-454C-8EC7-1F6F25207B59}" destId="{A6CF774C-7AE4-4186-8C5A-7148D89144BE}" srcOrd="0" destOrd="0" presId="urn:microsoft.com/office/officeart/2005/8/layout/funnel1"/>
    <dgm:cxn modelId="{8CB77DCC-4114-4B1D-A782-17A8310BF953}" srcId="{DF0DDC83-10FC-48A2-AE2E-971715F5B6BD}" destId="{E373FF8C-643B-4AE1-BC9C-0794B04E38C8}" srcOrd="3" destOrd="0" parTransId="{00BFBD4D-ED93-4521-8567-1D57DC524873}" sibTransId="{A7AE0F32-FA1D-4687-A617-D06C0ACC5635}"/>
    <dgm:cxn modelId="{B14AF8D6-EB17-4EA3-B576-50D4B2A97EBF}" type="presParOf" srcId="{486959A0-2796-4F0D-8748-8FC0928EAA2E}" destId="{818CF5B8-0D7A-45A7-B283-53319F94A976}" srcOrd="0" destOrd="0" presId="urn:microsoft.com/office/officeart/2005/8/layout/funnel1"/>
    <dgm:cxn modelId="{596FF03B-E977-4E42-9FC0-C9BF1E934D96}" type="presParOf" srcId="{486959A0-2796-4F0D-8748-8FC0928EAA2E}" destId="{BEA2977F-591B-4991-ABD8-CC42B5701B28}" srcOrd="1" destOrd="0" presId="urn:microsoft.com/office/officeart/2005/8/layout/funnel1"/>
    <dgm:cxn modelId="{BF78A648-4ECD-4961-856E-DF16D6FFA7B5}" type="presParOf" srcId="{486959A0-2796-4F0D-8748-8FC0928EAA2E}" destId="{DE4B3FB9-3E1F-484C-9CC2-D91AD39EDB1A}" srcOrd="2" destOrd="0" presId="urn:microsoft.com/office/officeart/2005/8/layout/funnel1"/>
    <dgm:cxn modelId="{F2A177FB-9086-4483-979B-695D6CB4B37A}" type="presParOf" srcId="{486959A0-2796-4F0D-8748-8FC0928EAA2E}" destId="{96DBBDA2-1DC2-4EE5-9499-BF3F0A0C43F2}" srcOrd="3" destOrd="0" presId="urn:microsoft.com/office/officeart/2005/8/layout/funnel1"/>
    <dgm:cxn modelId="{B0CA18F5-AE6F-4C41-8A0D-87C72ED9CAE4}" type="presParOf" srcId="{486959A0-2796-4F0D-8748-8FC0928EAA2E}" destId="{92EB815B-0837-426F-A81B-02301E3F9A5B}" srcOrd="4" destOrd="0" presId="urn:microsoft.com/office/officeart/2005/8/layout/funnel1"/>
    <dgm:cxn modelId="{58766AF2-0EAA-43B8-8FAB-E390A8888D45}" type="presParOf" srcId="{486959A0-2796-4F0D-8748-8FC0928EAA2E}" destId="{A6CF774C-7AE4-4186-8C5A-7148D89144BE}" srcOrd="5" destOrd="0" presId="urn:microsoft.com/office/officeart/2005/8/layout/funnel1"/>
    <dgm:cxn modelId="{E330C6BC-AD3F-48AD-B57E-68A3D6C3F19E}" type="presParOf" srcId="{486959A0-2796-4F0D-8748-8FC0928EAA2E}" destId="{F92A05AD-792C-43D6-AD83-E7C8539F291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728FB-80EC-41F5-8924-DA2169F3B33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1E21BDFB-8C25-45F2-BFA1-48A39D497FD8}">
      <dgm:prSet phldrT="[Texte]"/>
      <dgm:spPr/>
      <dgm:t>
        <a:bodyPr/>
        <a:lstStyle/>
        <a:p>
          <a:r>
            <a:rPr lang="fr-FR" dirty="0"/>
            <a:t>Sécuriser le parcours de vie des personnes épileptiques</a:t>
          </a:r>
        </a:p>
      </dgm:t>
    </dgm:pt>
    <dgm:pt modelId="{2FE71CBB-A135-4082-BB9C-C1252DE2C505}" type="parTrans" cxnId="{8CE62A6E-ED93-4B86-BE5D-0BDC7E10EE93}">
      <dgm:prSet/>
      <dgm:spPr/>
      <dgm:t>
        <a:bodyPr/>
        <a:lstStyle/>
        <a:p>
          <a:endParaRPr lang="fr-FR"/>
        </a:p>
      </dgm:t>
    </dgm:pt>
    <dgm:pt modelId="{BC77C494-0EAC-484B-AC8C-0BA752C2F84D}" type="sibTrans" cxnId="{8CE62A6E-ED93-4B86-BE5D-0BDC7E10EE93}">
      <dgm:prSet/>
      <dgm:spPr/>
      <dgm:t>
        <a:bodyPr/>
        <a:lstStyle/>
        <a:p>
          <a:r>
            <a:rPr lang="fr-FR" dirty="0"/>
            <a:t>Partage / lien  entre les familles et les accompagnants pour répondre aux attentes</a:t>
          </a:r>
        </a:p>
      </dgm:t>
    </dgm:pt>
    <dgm:pt modelId="{950B8894-030D-4F2B-95FB-C9A1A831CA76}">
      <dgm:prSet phldrT="[Texte]" phldr="1"/>
      <dgm:spPr/>
      <dgm:t>
        <a:bodyPr/>
        <a:lstStyle/>
        <a:p>
          <a:endParaRPr lang="fr-FR" dirty="0"/>
        </a:p>
      </dgm:t>
    </dgm:pt>
    <dgm:pt modelId="{D573925A-1E03-416B-9A56-B871A934C965}" type="parTrans" cxnId="{2C901DCE-A2D7-4298-8C18-7473B2EFCB93}">
      <dgm:prSet/>
      <dgm:spPr/>
      <dgm:t>
        <a:bodyPr/>
        <a:lstStyle/>
        <a:p>
          <a:endParaRPr lang="fr-FR"/>
        </a:p>
      </dgm:t>
    </dgm:pt>
    <dgm:pt modelId="{EA9EA892-FCCE-4080-8450-E3EFDA6F7912}" type="sibTrans" cxnId="{2C901DCE-A2D7-4298-8C18-7473B2EFCB93}">
      <dgm:prSet/>
      <dgm:spPr/>
      <dgm:t>
        <a:bodyPr/>
        <a:lstStyle/>
        <a:p>
          <a:endParaRPr lang="fr-FR"/>
        </a:p>
      </dgm:t>
    </dgm:pt>
    <dgm:pt modelId="{DE02168E-CF32-495E-B2A1-321BD59E49A6}">
      <dgm:prSet phldrT="[Texte]"/>
      <dgm:spPr/>
      <dgm:t>
        <a:bodyPr/>
        <a:lstStyle/>
        <a:p>
          <a:r>
            <a:rPr lang="fr-FR" dirty="0"/>
            <a:t>Théâtre participatif</a:t>
          </a:r>
        </a:p>
      </dgm:t>
    </dgm:pt>
    <dgm:pt modelId="{6510422D-1A90-459C-B941-444402E07658}" type="parTrans" cxnId="{03CB8D94-B998-44C5-B712-BB0F1E47640C}">
      <dgm:prSet/>
      <dgm:spPr/>
      <dgm:t>
        <a:bodyPr/>
        <a:lstStyle/>
        <a:p>
          <a:endParaRPr lang="fr-FR"/>
        </a:p>
      </dgm:t>
    </dgm:pt>
    <dgm:pt modelId="{F4B0BE57-E0BB-433A-9376-AADD403EAD76}" type="sibTrans" cxnId="{03CB8D94-B998-44C5-B712-BB0F1E47640C}">
      <dgm:prSet/>
      <dgm:spPr/>
      <dgm:t>
        <a:bodyPr/>
        <a:lstStyle/>
        <a:p>
          <a:r>
            <a:rPr lang="fr-FR" dirty="0"/>
            <a:t>Transition enfants / adolescents / adultes</a:t>
          </a:r>
        </a:p>
      </dgm:t>
    </dgm:pt>
    <dgm:pt modelId="{89BACF18-1984-4F17-9549-D1F8F8BED0CC}">
      <dgm:prSet phldrT="[Texte]"/>
      <dgm:spPr/>
      <dgm:t>
        <a:bodyPr/>
        <a:lstStyle/>
        <a:p>
          <a:r>
            <a:rPr lang="fr-FR" dirty="0"/>
            <a:t>Les moyens </a:t>
          </a:r>
        </a:p>
      </dgm:t>
    </dgm:pt>
    <dgm:pt modelId="{A8892AA2-29D6-4CFA-88EB-5AB6C7F22F2C}" type="parTrans" cxnId="{466C2DF9-01F0-4E6A-B80B-4CE36D1A1C06}">
      <dgm:prSet/>
      <dgm:spPr/>
      <dgm:t>
        <a:bodyPr/>
        <a:lstStyle/>
        <a:p>
          <a:endParaRPr lang="fr-FR"/>
        </a:p>
      </dgm:t>
    </dgm:pt>
    <dgm:pt modelId="{8DC0367D-B8C2-4F0B-A728-1484058626B3}" type="sibTrans" cxnId="{466C2DF9-01F0-4E6A-B80B-4CE36D1A1C06}">
      <dgm:prSet/>
      <dgm:spPr/>
      <dgm:t>
        <a:bodyPr/>
        <a:lstStyle/>
        <a:p>
          <a:endParaRPr lang="fr-FR"/>
        </a:p>
      </dgm:t>
    </dgm:pt>
    <dgm:pt modelId="{74A2D989-3F4A-4F31-AC84-9F2FA2B6E19E}">
      <dgm:prSet phldrT="[Texte]"/>
      <dgm:spPr/>
      <dgm:t>
        <a:bodyPr/>
        <a:lstStyle/>
        <a:p>
          <a:r>
            <a:rPr lang="fr-FR" dirty="0"/>
            <a:t>Démystifier l’épilepsie </a:t>
          </a:r>
        </a:p>
      </dgm:t>
    </dgm:pt>
    <dgm:pt modelId="{D11C5536-2E4B-4995-9E64-5DFFF5529F84}" type="parTrans" cxnId="{56CC7B7F-3030-416B-A4E5-D7A53D62C9AB}">
      <dgm:prSet/>
      <dgm:spPr/>
      <dgm:t>
        <a:bodyPr/>
        <a:lstStyle/>
        <a:p>
          <a:endParaRPr lang="fr-FR"/>
        </a:p>
      </dgm:t>
    </dgm:pt>
    <dgm:pt modelId="{74EE44A1-173F-4307-9962-2E26E9C96AC8}" type="sibTrans" cxnId="{56CC7B7F-3030-416B-A4E5-D7A53D62C9AB}">
      <dgm:prSet/>
      <dgm:spPr/>
      <dgm:t>
        <a:bodyPr/>
        <a:lstStyle/>
        <a:p>
          <a:r>
            <a:rPr lang="fr-FR" dirty="0"/>
            <a:t>Favoriser l’inclusion des personnes épileptiques</a:t>
          </a:r>
        </a:p>
      </dgm:t>
    </dgm:pt>
    <dgm:pt modelId="{88756421-F0D1-4485-A1C4-199A0E979D2D}">
      <dgm:prSet phldrT="[Texte]"/>
      <dgm:spPr/>
      <dgm:t>
        <a:bodyPr/>
        <a:lstStyle/>
        <a:p>
          <a:r>
            <a:rPr lang="fr-FR" dirty="0"/>
            <a:t>Libérer un espace de parole</a:t>
          </a:r>
        </a:p>
      </dgm:t>
    </dgm:pt>
    <dgm:pt modelId="{46071C3A-7315-4572-AD19-CBB0D1A653DA}" type="parTrans" cxnId="{72F550DE-BBDF-4AC8-A2FF-2FD401AF8E06}">
      <dgm:prSet/>
      <dgm:spPr/>
      <dgm:t>
        <a:bodyPr/>
        <a:lstStyle/>
        <a:p>
          <a:endParaRPr lang="fr-FR"/>
        </a:p>
      </dgm:t>
    </dgm:pt>
    <dgm:pt modelId="{FF1979AB-946E-4F6F-8448-B8D8CDC7D8A6}" type="sibTrans" cxnId="{72F550DE-BBDF-4AC8-A2FF-2FD401AF8E06}">
      <dgm:prSet/>
      <dgm:spPr/>
      <dgm:t>
        <a:bodyPr/>
        <a:lstStyle/>
        <a:p>
          <a:endParaRPr lang="fr-FR"/>
        </a:p>
      </dgm:t>
    </dgm:pt>
    <dgm:pt modelId="{81CD774A-DA67-4869-8F92-FA5C8143EA97}" type="pres">
      <dgm:prSet presAssocID="{AC5728FB-80EC-41F5-8924-DA2169F3B33B}" presName="Name0" presStyleCnt="0">
        <dgm:presLayoutVars>
          <dgm:chMax/>
          <dgm:chPref/>
          <dgm:dir/>
          <dgm:animLvl val="lvl"/>
        </dgm:presLayoutVars>
      </dgm:prSet>
      <dgm:spPr/>
    </dgm:pt>
    <dgm:pt modelId="{67241EB9-EA91-4EEF-8700-F8E21DB5B51B}" type="pres">
      <dgm:prSet presAssocID="{1E21BDFB-8C25-45F2-BFA1-48A39D497FD8}" presName="composite" presStyleCnt="0"/>
      <dgm:spPr/>
    </dgm:pt>
    <dgm:pt modelId="{B0CADBA2-417A-418E-8D20-1DC311B00FEC}" type="pres">
      <dgm:prSet presAssocID="{1E21BDFB-8C25-45F2-BFA1-48A39D497FD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0076290-997E-45D5-9860-1F0B193A1680}" type="pres">
      <dgm:prSet presAssocID="{1E21BDFB-8C25-45F2-BFA1-48A39D497FD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8C1F03B-CE95-4829-8F1A-C49623B9F0C7}" type="pres">
      <dgm:prSet presAssocID="{1E21BDFB-8C25-45F2-BFA1-48A39D497FD8}" presName="BalanceSpacing" presStyleCnt="0"/>
      <dgm:spPr/>
    </dgm:pt>
    <dgm:pt modelId="{DF8A7400-0068-4E81-9D91-0A15ECE80D30}" type="pres">
      <dgm:prSet presAssocID="{1E21BDFB-8C25-45F2-BFA1-48A39D497FD8}" presName="BalanceSpacing1" presStyleCnt="0"/>
      <dgm:spPr/>
    </dgm:pt>
    <dgm:pt modelId="{C857D7E1-24B1-4400-BA81-1D68E08E6C65}" type="pres">
      <dgm:prSet presAssocID="{BC77C494-0EAC-484B-AC8C-0BA752C2F84D}" presName="Accent1Text" presStyleLbl="node1" presStyleIdx="1" presStyleCnt="6" custLinFactNeighborY="0"/>
      <dgm:spPr/>
    </dgm:pt>
    <dgm:pt modelId="{2808C1DB-0127-449A-BA60-C5430CD1AD25}" type="pres">
      <dgm:prSet presAssocID="{BC77C494-0EAC-484B-AC8C-0BA752C2F84D}" presName="spaceBetweenRectangles" presStyleCnt="0"/>
      <dgm:spPr/>
    </dgm:pt>
    <dgm:pt modelId="{D845F0E6-26B4-4AE8-8E35-81A988E88642}" type="pres">
      <dgm:prSet presAssocID="{DE02168E-CF32-495E-B2A1-321BD59E49A6}" presName="composite" presStyleCnt="0"/>
      <dgm:spPr/>
    </dgm:pt>
    <dgm:pt modelId="{B6B06ECD-DD0E-43DD-8445-6F2388081839}" type="pres">
      <dgm:prSet presAssocID="{DE02168E-CF32-495E-B2A1-321BD59E49A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884ECB0-2095-49D0-A015-09560C745996}" type="pres">
      <dgm:prSet presAssocID="{DE02168E-CF32-495E-B2A1-321BD59E49A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7999E12-4FAE-4522-80AF-5F6EF92BB0F7}" type="pres">
      <dgm:prSet presAssocID="{DE02168E-CF32-495E-B2A1-321BD59E49A6}" presName="BalanceSpacing" presStyleCnt="0"/>
      <dgm:spPr/>
    </dgm:pt>
    <dgm:pt modelId="{2F0551D2-9F3C-4904-86A0-039253044F57}" type="pres">
      <dgm:prSet presAssocID="{DE02168E-CF32-495E-B2A1-321BD59E49A6}" presName="BalanceSpacing1" presStyleCnt="0"/>
      <dgm:spPr/>
    </dgm:pt>
    <dgm:pt modelId="{73DBBF53-95F0-4B2B-B43B-7489CAAB0925}" type="pres">
      <dgm:prSet presAssocID="{F4B0BE57-E0BB-433A-9376-AADD403EAD76}" presName="Accent1Text" presStyleLbl="node1" presStyleIdx="3" presStyleCnt="6"/>
      <dgm:spPr/>
    </dgm:pt>
    <dgm:pt modelId="{356FA815-2715-4659-BC71-45B418F94B0F}" type="pres">
      <dgm:prSet presAssocID="{F4B0BE57-E0BB-433A-9376-AADD403EAD76}" presName="spaceBetweenRectangles" presStyleCnt="0"/>
      <dgm:spPr/>
    </dgm:pt>
    <dgm:pt modelId="{B525A7C9-AA04-40FD-8DCD-E18E22DD5C98}" type="pres">
      <dgm:prSet presAssocID="{74A2D989-3F4A-4F31-AC84-9F2FA2B6E19E}" presName="composite" presStyleCnt="0"/>
      <dgm:spPr/>
    </dgm:pt>
    <dgm:pt modelId="{DEF26B9D-F7A3-4C27-B511-ADC11B14A818}" type="pres">
      <dgm:prSet presAssocID="{74A2D989-3F4A-4F31-AC84-9F2FA2B6E19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9421C0C-AC08-4508-A0F6-54FCC87D3536}" type="pres">
      <dgm:prSet presAssocID="{74A2D989-3F4A-4F31-AC84-9F2FA2B6E19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586CA1D-2035-4490-A36B-AB9845ECA10F}" type="pres">
      <dgm:prSet presAssocID="{74A2D989-3F4A-4F31-AC84-9F2FA2B6E19E}" presName="BalanceSpacing" presStyleCnt="0"/>
      <dgm:spPr/>
    </dgm:pt>
    <dgm:pt modelId="{DF704F25-0059-4863-B4C9-41AC080E9B7C}" type="pres">
      <dgm:prSet presAssocID="{74A2D989-3F4A-4F31-AC84-9F2FA2B6E19E}" presName="BalanceSpacing1" presStyleCnt="0"/>
      <dgm:spPr/>
    </dgm:pt>
    <dgm:pt modelId="{F8EACB71-B22E-44C9-9B81-9DE82DA0EEDD}" type="pres">
      <dgm:prSet presAssocID="{74EE44A1-173F-4307-9962-2E26E9C96AC8}" presName="Accent1Text" presStyleLbl="node1" presStyleIdx="5" presStyleCnt="6"/>
      <dgm:spPr/>
    </dgm:pt>
  </dgm:ptLst>
  <dgm:cxnLst>
    <dgm:cxn modelId="{DB11D91C-DFAE-42C4-807C-4B1D7EFE06E2}" type="presOf" srcId="{AC5728FB-80EC-41F5-8924-DA2169F3B33B}" destId="{81CD774A-DA67-4869-8F92-FA5C8143EA97}" srcOrd="0" destOrd="0" presId="urn:microsoft.com/office/officeart/2008/layout/AlternatingHexagons"/>
    <dgm:cxn modelId="{A3E7B84B-B538-4E14-B9AD-4BED93264D67}" type="presOf" srcId="{1E21BDFB-8C25-45F2-BFA1-48A39D497FD8}" destId="{B0CADBA2-417A-418E-8D20-1DC311B00FEC}" srcOrd="0" destOrd="0" presId="urn:microsoft.com/office/officeart/2008/layout/AlternatingHexagons"/>
    <dgm:cxn modelId="{C38B844C-F74C-4192-A249-F14E5A2D0B86}" type="presOf" srcId="{88756421-F0D1-4485-A1C4-199A0E979D2D}" destId="{C9421C0C-AC08-4508-A0F6-54FCC87D3536}" srcOrd="0" destOrd="0" presId="urn:microsoft.com/office/officeart/2008/layout/AlternatingHexagons"/>
    <dgm:cxn modelId="{8CE62A6E-ED93-4B86-BE5D-0BDC7E10EE93}" srcId="{AC5728FB-80EC-41F5-8924-DA2169F3B33B}" destId="{1E21BDFB-8C25-45F2-BFA1-48A39D497FD8}" srcOrd="0" destOrd="0" parTransId="{2FE71CBB-A135-4082-BB9C-C1252DE2C505}" sibTransId="{BC77C494-0EAC-484B-AC8C-0BA752C2F84D}"/>
    <dgm:cxn modelId="{C765FC57-F897-49C2-9CE4-D69718935949}" type="presOf" srcId="{DE02168E-CF32-495E-B2A1-321BD59E49A6}" destId="{B6B06ECD-DD0E-43DD-8445-6F2388081839}" srcOrd="0" destOrd="0" presId="urn:microsoft.com/office/officeart/2008/layout/AlternatingHexagons"/>
    <dgm:cxn modelId="{56CC7B7F-3030-416B-A4E5-D7A53D62C9AB}" srcId="{AC5728FB-80EC-41F5-8924-DA2169F3B33B}" destId="{74A2D989-3F4A-4F31-AC84-9F2FA2B6E19E}" srcOrd="2" destOrd="0" parTransId="{D11C5536-2E4B-4995-9E64-5DFFF5529F84}" sibTransId="{74EE44A1-173F-4307-9962-2E26E9C96AC8}"/>
    <dgm:cxn modelId="{D39E0D8F-CD32-451E-82DA-1E146F3DADC9}" type="presOf" srcId="{F4B0BE57-E0BB-433A-9376-AADD403EAD76}" destId="{73DBBF53-95F0-4B2B-B43B-7489CAAB0925}" srcOrd="0" destOrd="0" presId="urn:microsoft.com/office/officeart/2008/layout/AlternatingHexagons"/>
    <dgm:cxn modelId="{059D9591-A262-41EB-8075-C8A8DFBDE9DF}" type="presOf" srcId="{89BACF18-1984-4F17-9549-D1F8F8BED0CC}" destId="{5884ECB0-2095-49D0-A015-09560C745996}" srcOrd="0" destOrd="0" presId="urn:microsoft.com/office/officeart/2008/layout/AlternatingHexagons"/>
    <dgm:cxn modelId="{03CB8D94-B998-44C5-B712-BB0F1E47640C}" srcId="{AC5728FB-80EC-41F5-8924-DA2169F3B33B}" destId="{DE02168E-CF32-495E-B2A1-321BD59E49A6}" srcOrd="1" destOrd="0" parTransId="{6510422D-1A90-459C-B941-444402E07658}" sibTransId="{F4B0BE57-E0BB-433A-9376-AADD403EAD76}"/>
    <dgm:cxn modelId="{556B5496-ACE3-448B-A4F7-7A6202871BCE}" type="presOf" srcId="{BC77C494-0EAC-484B-AC8C-0BA752C2F84D}" destId="{C857D7E1-24B1-4400-BA81-1D68E08E6C65}" srcOrd="0" destOrd="0" presId="urn:microsoft.com/office/officeart/2008/layout/AlternatingHexagons"/>
    <dgm:cxn modelId="{A5AC32C2-CDD2-4BBB-94CA-298DD3734FA9}" type="presOf" srcId="{950B8894-030D-4F2B-95FB-C9A1A831CA76}" destId="{80076290-997E-45D5-9860-1F0B193A1680}" srcOrd="0" destOrd="0" presId="urn:microsoft.com/office/officeart/2008/layout/AlternatingHexagons"/>
    <dgm:cxn modelId="{F2870BC4-1FC7-4997-ADB5-1BC9B9713558}" type="presOf" srcId="{74EE44A1-173F-4307-9962-2E26E9C96AC8}" destId="{F8EACB71-B22E-44C9-9B81-9DE82DA0EEDD}" srcOrd="0" destOrd="0" presId="urn:microsoft.com/office/officeart/2008/layout/AlternatingHexagons"/>
    <dgm:cxn modelId="{2C901DCE-A2D7-4298-8C18-7473B2EFCB93}" srcId="{1E21BDFB-8C25-45F2-BFA1-48A39D497FD8}" destId="{950B8894-030D-4F2B-95FB-C9A1A831CA76}" srcOrd="0" destOrd="0" parTransId="{D573925A-1E03-416B-9A56-B871A934C965}" sibTransId="{EA9EA892-FCCE-4080-8450-E3EFDA6F7912}"/>
    <dgm:cxn modelId="{72F550DE-BBDF-4AC8-A2FF-2FD401AF8E06}" srcId="{74A2D989-3F4A-4F31-AC84-9F2FA2B6E19E}" destId="{88756421-F0D1-4485-A1C4-199A0E979D2D}" srcOrd="0" destOrd="0" parTransId="{46071C3A-7315-4572-AD19-CBB0D1A653DA}" sibTransId="{FF1979AB-946E-4F6F-8448-B8D8CDC7D8A6}"/>
    <dgm:cxn modelId="{263CE6ED-B4BD-4091-AE92-6FC7C995C4F0}" type="presOf" srcId="{74A2D989-3F4A-4F31-AC84-9F2FA2B6E19E}" destId="{DEF26B9D-F7A3-4C27-B511-ADC11B14A818}" srcOrd="0" destOrd="0" presId="urn:microsoft.com/office/officeart/2008/layout/AlternatingHexagons"/>
    <dgm:cxn modelId="{466C2DF9-01F0-4E6A-B80B-4CE36D1A1C06}" srcId="{DE02168E-CF32-495E-B2A1-321BD59E49A6}" destId="{89BACF18-1984-4F17-9549-D1F8F8BED0CC}" srcOrd="0" destOrd="0" parTransId="{A8892AA2-29D6-4CFA-88EB-5AB6C7F22F2C}" sibTransId="{8DC0367D-B8C2-4F0B-A728-1484058626B3}"/>
    <dgm:cxn modelId="{4E840C64-B86B-4FBD-8781-AE8D75DABC6F}" type="presParOf" srcId="{81CD774A-DA67-4869-8F92-FA5C8143EA97}" destId="{67241EB9-EA91-4EEF-8700-F8E21DB5B51B}" srcOrd="0" destOrd="0" presId="urn:microsoft.com/office/officeart/2008/layout/AlternatingHexagons"/>
    <dgm:cxn modelId="{A1AD932D-43DD-4FDA-BBBC-9129F37D9236}" type="presParOf" srcId="{67241EB9-EA91-4EEF-8700-F8E21DB5B51B}" destId="{B0CADBA2-417A-418E-8D20-1DC311B00FEC}" srcOrd="0" destOrd="0" presId="urn:microsoft.com/office/officeart/2008/layout/AlternatingHexagons"/>
    <dgm:cxn modelId="{D71FCA42-2155-435B-A1EE-74BB81B858E8}" type="presParOf" srcId="{67241EB9-EA91-4EEF-8700-F8E21DB5B51B}" destId="{80076290-997E-45D5-9860-1F0B193A1680}" srcOrd="1" destOrd="0" presId="urn:microsoft.com/office/officeart/2008/layout/AlternatingHexagons"/>
    <dgm:cxn modelId="{1370F9BB-1BBD-4B82-A6D0-11CFF67795C8}" type="presParOf" srcId="{67241EB9-EA91-4EEF-8700-F8E21DB5B51B}" destId="{38C1F03B-CE95-4829-8F1A-C49623B9F0C7}" srcOrd="2" destOrd="0" presId="urn:microsoft.com/office/officeart/2008/layout/AlternatingHexagons"/>
    <dgm:cxn modelId="{D537429A-470F-4A86-8406-4E7E08E64F12}" type="presParOf" srcId="{67241EB9-EA91-4EEF-8700-F8E21DB5B51B}" destId="{DF8A7400-0068-4E81-9D91-0A15ECE80D30}" srcOrd="3" destOrd="0" presId="urn:microsoft.com/office/officeart/2008/layout/AlternatingHexagons"/>
    <dgm:cxn modelId="{5464DA61-5C59-4444-A1C7-F128912A4F10}" type="presParOf" srcId="{67241EB9-EA91-4EEF-8700-F8E21DB5B51B}" destId="{C857D7E1-24B1-4400-BA81-1D68E08E6C65}" srcOrd="4" destOrd="0" presId="urn:microsoft.com/office/officeart/2008/layout/AlternatingHexagons"/>
    <dgm:cxn modelId="{05403A99-A560-432B-9237-BD11891A844A}" type="presParOf" srcId="{81CD774A-DA67-4869-8F92-FA5C8143EA97}" destId="{2808C1DB-0127-449A-BA60-C5430CD1AD25}" srcOrd="1" destOrd="0" presId="urn:microsoft.com/office/officeart/2008/layout/AlternatingHexagons"/>
    <dgm:cxn modelId="{4E72F29F-394E-47A0-BF40-AB465D9FF52F}" type="presParOf" srcId="{81CD774A-DA67-4869-8F92-FA5C8143EA97}" destId="{D845F0E6-26B4-4AE8-8E35-81A988E88642}" srcOrd="2" destOrd="0" presId="urn:microsoft.com/office/officeart/2008/layout/AlternatingHexagons"/>
    <dgm:cxn modelId="{7D96C0A1-0D73-42E1-B417-6E7341496814}" type="presParOf" srcId="{D845F0E6-26B4-4AE8-8E35-81A988E88642}" destId="{B6B06ECD-DD0E-43DD-8445-6F2388081839}" srcOrd="0" destOrd="0" presId="urn:microsoft.com/office/officeart/2008/layout/AlternatingHexagons"/>
    <dgm:cxn modelId="{3CE8DBAB-18A6-4626-A3AA-124CD29C464A}" type="presParOf" srcId="{D845F0E6-26B4-4AE8-8E35-81A988E88642}" destId="{5884ECB0-2095-49D0-A015-09560C745996}" srcOrd="1" destOrd="0" presId="urn:microsoft.com/office/officeart/2008/layout/AlternatingHexagons"/>
    <dgm:cxn modelId="{D1A57AB5-57B3-4404-AEF3-5A9B3E986054}" type="presParOf" srcId="{D845F0E6-26B4-4AE8-8E35-81A988E88642}" destId="{27999E12-4FAE-4522-80AF-5F6EF92BB0F7}" srcOrd="2" destOrd="0" presId="urn:microsoft.com/office/officeart/2008/layout/AlternatingHexagons"/>
    <dgm:cxn modelId="{5CBC5027-0A9E-4F10-BE9F-23FAF446AAB7}" type="presParOf" srcId="{D845F0E6-26B4-4AE8-8E35-81A988E88642}" destId="{2F0551D2-9F3C-4904-86A0-039253044F57}" srcOrd="3" destOrd="0" presId="urn:microsoft.com/office/officeart/2008/layout/AlternatingHexagons"/>
    <dgm:cxn modelId="{570CAB74-B8F6-4FBC-8554-874E43925866}" type="presParOf" srcId="{D845F0E6-26B4-4AE8-8E35-81A988E88642}" destId="{73DBBF53-95F0-4B2B-B43B-7489CAAB0925}" srcOrd="4" destOrd="0" presId="urn:microsoft.com/office/officeart/2008/layout/AlternatingHexagons"/>
    <dgm:cxn modelId="{3CEB83B8-A843-4CD3-8050-2122F2ADA2A6}" type="presParOf" srcId="{81CD774A-DA67-4869-8F92-FA5C8143EA97}" destId="{356FA815-2715-4659-BC71-45B418F94B0F}" srcOrd="3" destOrd="0" presId="urn:microsoft.com/office/officeart/2008/layout/AlternatingHexagons"/>
    <dgm:cxn modelId="{4478E2DF-6498-4E47-9F82-C9F4893F1E6F}" type="presParOf" srcId="{81CD774A-DA67-4869-8F92-FA5C8143EA97}" destId="{B525A7C9-AA04-40FD-8DCD-E18E22DD5C98}" srcOrd="4" destOrd="0" presId="urn:microsoft.com/office/officeart/2008/layout/AlternatingHexagons"/>
    <dgm:cxn modelId="{17B5A106-20E5-4789-9B18-6F09B833D7C2}" type="presParOf" srcId="{B525A7C9-AA04-40FD-8DCD-E18E22DD5C98}" destId="{DEF26B9D-F7A3-4C27-B511-ADC11B14A818}" srcOrd="0" destOrd="0" presId="urn:microsoft.com/office/officeart/2008/layout/AlternatingHexagons"/>
    <dgm:cxn modelId="{35955FF2-B370-4CED-813A-723B11231752}" type="presParOf" srcId="{B525A7C9-AA04-40FD-8DCD-E18E22DD5C98}" destId="{C9421C0C-AC08-4508-A0F6-54FCC87D3536}" srcOrd="1" destOrd="0" presId="urn:microsoft.com/office/officeart/2008/layout/AlternatingHexagons"/>
    <dgm:cxn modelId="{D511CFEB-F8E9-429E-9A44-1174EB1F00B7}" type="presParOf" srcId="{B525A7C9-AA04-40FD-8DCD-E18E22DD5C98}" destId="{1586CA1D-2035-4490-A36B-AB9845ECA10F}" srcOrd="2" destOrd="0" presId="urn:microsoft.com/office/officeart/2008/layout/AlternatingHexagons"/>
    <dgm:cxn modelId="{F2344F34-6805-4B13-AD68-6EE435963EF5}" type="presParOf" srcId="{B525A7C9-AA04-40FD-8DCD-E18E22DD5C98}" destId="{DF704F25-0059-4863-B4C9-41AC080E9B7C}" srcOrd="3" destOrd="0" presId="urn:microsoft.com/office/officeart/2008/layout/AlternatingHexagons"/>
    <dgm:cxn modelId="{B9E8D25B-290A-4F18-9ADB-D61C2D4AB945}" type="presParOf" srcId="{B525A7C9-AA04-40FD-8DCD-E18E22DD5C98}" destId="{F8EACB71-B22E-44C9-9B81-9DE82DA0EED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5728FB-80EC-41F5-8924-DA2169F3B33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1E21BDFB-8C25-45F2-BFA1-48A39D497FD8}">
      <dgm:prSet phldrT="[Texte]"/>
      <dgm:spPr/>
      <dgm:t>
        <a:bodyPr/>
        <a:lstStyle/>
        <a:p>
          <a:r>
            <a:rPr lang="fr-FR" dirty="0"/>
            <a:t>Habitat inclusif</a:t>
          </a:r>
        </a:p>
      </dgm:t>
    </dgm:pt>
    <dgm:pt modelId="{2FE71CBB-A135-4082-BB9C-C1252DE2C505}" type="parTrans" cxnId="{8CE62A6E-ED93-4B86-BE5D-0BDC7E10EE93}">
      <dgm:prSet/>
      <dgm:spPr/>
      <dgm:t>
        <a:bodyPr/>
        <a:lstStyle/>
        <a:p>
          <a:endParaRPr lang="fr-FR"/>
        </a:p>
      </dgm:t>
    </dgm:pt>
    <dgm:pt modelId="{BC77C494-0EAC-484B-AC8C-0BA752C2F84D}" type="sibTrans" cxnId="{8CE62A6E-ED93-4B86-BE5D-0BDC7E10EE93}">
      <dgm:prSet/>
      <dgm:spPr/>
      <dgm:t>
        <a:bodyPr/>
        <a:lstStyle/>
        <a:p>
          <a:r>
            <a:rPr lang="fr-FR" dirty="0"/>
            <a:t>Repérer la ressource en épilepsie sur le territoire, la coordination et </a:t>
          </a:r>
          <a:r>
            <a:rPr lang="fr-FR"/>
            <a:t>la mutualisation</a:t>
          </a:r>
          <a:endParaRPr lang="fr-FR" dirty="0"/>
        </a:p>
      </dgm:t>
    </dgm:pt>
    <dgm:pt modelId="{950B8894-030D-4F2B-95FB-C9A1A831CA76}">
      <dgm:prSet phldrT="[Texte]"/>
      <dgm:spPr/>
      <dgm:t>
        <a:bodyPr/>
        <a:lstStyle/>
        <a:p>
          <a:r>
            <a:rPr lang="fr-FR" dirty="0"/>
            <a:t>Activités et loisirs</a:t>
          </a:r>
        </a:p>
      </dgm:t>
    </dgm:pt>
    <dgm:pt modelId="{D573925A-1E03-416B-9A56-B871A934C965}" type="parTrans" cxnId="{2C901DCE-A2D7-4298-8C18-7473B2EFCB93}">
      <dgm:prSet/>
      <dgm:spPr/>
      <dgm:t>
        <a:bodyPr/>
        <a:lstStyle/>
        <a:p>
          <a:endParaRPr lang="fr-FR"/>
        </a:p>
      </dgm:t>
    </dgm:pt>
    <dgm:pt modelId="{EA9EA892-FCCE-4080-8450-E3EFDA6F7912}" type="sibTrans" cxnId="{2C901DCE-A2D7-4298-8C18-7473B2EFCB93}">
      <dgm:prSet/>
      <dgm:spPr/>
      <dgm:t>
        <a:bodyPr/>
        <a:lstStyle/>
        <a:p>
          <a:endParaRPr lang="fr-FR"/>
        </a:p>
      </dgm:t>
    </dgm:pt>
    <dgm:pt modelId="{DE02168E-CF32-495E-B2A1-321BD59E49A6}">
      <dgm:prSet phldrT="[Texte]"/>
      <dgm:spPr/>
      <dgm:t>
        <a:bodyPr/>
        <a:lstStyle/>
        <a:p>
          <a:r>
            <a:rPr lang="fr-FR" dirty="0"/>
            <a:t>Capsules vidéos</a:t>
          </a:r>
        </a:p>
      </dgm:t>
    </dgm:pt>
    <dgm:pt modelId="{6510422D-1A90-459C-B941-444402E07658}" type="parTrans" cxnId="{03CB8D94-B998-44C5-B712-BB0F1E47640C}">
      <dgm:prSet/>
      <dgm:spPr/>
      <dgm:t>
        <a:bodyPr/>
        <a:lstStyle/>
        <a:p>
          <a:endParaRPr lang="fr-FR"/>
        </a:p>
      </dgm:t>
    </dgm:pt>
    <dgm:pt modelId="{F4B0BE57-E0BB-433A-9376-AADD403EAD76}" type="sibTrans" cxnId="{03CB8D94-B998-44C5-B712-BB0F1E47640C}">
      <dgm:prSet/>
      <dgm:spPr/>
      <dgm:t>
        <a:bodyPr/>
        <a:lstStyle/>
        <a:p>
          <a:r>
            <a:rPr lang="fr-FR" dirty="0"/>
            <a:t>J’irai dormir chez vous : accueil des personnes épileptiques en ESMS </a:t>
          </a:r>
        </a:p>
      </dgm:t>
    </dgm:pt>
    <dgm:pt modelId="{89BACF18-1984-4F17-9549-D1F8F8BED0CC}">
      <dgm:prSet phldrT="[Texte]"/>
      <dgm:spPr/>
      <dgm:t>
        <a:bodyPr/>
        <a:lstStyle/>
        <a:p>
          <a:r>
            <a:rPr lang="fr-FR" dirty="0"/>
            <a:t>Les moyens </a:t>
          </a:r>
        </a:p>
      </dgm:t>
    </dgm:pt>
    <dgm:pt modelId="{A8892AA2-29D6-4CFA-88EB-5AB6C7F22F2C}" type="parTrans" cxnId="{466C2DF9-01F0-4E6A-B80B-4CE36D1A1C06}">
      <dgm:prSet/>
      <dgm:spPr/>
      <dgm:t>
        <a:bodyPr/>
        <a:lstStyle/>
        <a:p>
          <a:endParaRPr lang="fr-FR"/>
        </a:p>
      </dgm:t>
    </dgm:pt>
    <dgm:pt modelId="{8DC0367D-B8C2-4F0B-A728-1484058626B3}" type="sibTrans" cxnId="{466C2DF9-01F0-4E6A-B80B-4CE36D1A1C06}">
      <dgm:prSet/>
      <dgm:spPr/>
      <dgm:t>
        <a:bodyPr/>
        <a:lstStyle/>
        <a:p>
          <a:endParaRPr lang="fr-FR"/>
        </a:p>
      </dgm:t>
    </dgm:pt>
    <dgm:pt modelId="{74A2D989-3F4A-4F31-AC84-9F2FA2B6E19E}">
      <dgm:prSet phldrT="[Texte]"/>
      <dgm:spPr/>
      <dgm:t>
        <a:bodyPr/>
        <a:lstStyle/>
        <a:p>
          <a:r>
            <a:rPr lang="fr-FR" dirty="0"/>
            <a:t>Passeport / carte d’identité épilepsie</a:t>
          </a:r>
        </a:p>
      </dgm:t>
    </dgm:pt>
    <dgm:pt modelId="{D11C5536-2E4B-4995-9E64-5DFFF5529F84}" type="parTrans" cxnId="{56CC7B7F-3030-416B-A4E5-D7A53D62C9AB}">
      <dgm:prSet/>
      <dgm:spPr/>
      <dgm:t>
        <a:bodyPr/>
        <a:lstStyle/>
        <a:p>
          <a:endParaRPr lang="fr-FR"/>
        </a:p>
      </dgm:t>
    </dgm:pt>
    <dgm:pt modelId="{74EE44A1-173F-4307-9962-2E26E9C96AC8}" type="sibTrans" cxnId="{56CC7B7F-3030-416B-A4E5-D7A53D62C9AB}">
      <dgm:prSet/>
      <dgm:spPr/>
      <dgm:t>
        <a:bodyPr/>
        <a:lstStyle/>
        <a:p>
          <a:r>
            <a:rPr lang="fr-FR" dirty="0"/>
            <a:t>Devenir acteur de sa prise en charge</a:t>
          </a:r>
        </a:p>
      </dgm:t>
    </dgm:pt>
    <dgm:pt modelId="{88756421-F0D1-4485-A1C4-199A0E979D2D}">
      <dgm:prSet phldrT="[Texte]"/>
      <dgm:spPr/>
      <dgm:t>
        <a:bodyPr/>
        <a:lstStyle/>
        <a:p>
          <a:r>
            <a:rPr lang="fr-FR" dirty="0"/>
            <a:t>EEG mobile </a:t>
          </a:r>
        </a:p>
      </dgm:t>
    </dgm:pt>
    <dgm:pt modelId="{46071C3A-7315-4572-AD19-CBB0D1A653DA}" type="parTrans" cxnId="{72F550DE-BBDF-4AC8-A2FF-2FD401AF8E06}">
      <dgm:prSet/>
      <dgm:spPr/>
      <dgm:t>
        <a:bodyPr/>
        <a:lstStyle/>
        <a:p>
          <a:endParaRPr lang="fr-FR"/>
        </a:p>
      </dgm:t>
    </dgm:pt>
    <dgm:pt modelId="{FF1979AB-946E-4F6F-8448-B8D8CDC7D8A6}" type="sibTrans" cxnId="{72F550DE-BBDF-4AC8-A2FF-2FD401AF8E06}">
      <dgm:prSet/>
      <dgm:spPr/>
      <dgm:t>
        <a:bodyPr/>
        <a:lstStyle/>
        <a:p>
          <a:endParaRPr lang="fr-FR"/>
        </a:p>
      </dgm:t>
    </dgm:pt>
    <dgm:pt modelId="{81CD774A-DA67-4869-8F92-FA5C8143EA97}" type="pres">
      <dgm:prSet presAssocID="{AC5728FB-80EC-41F5-8924-DA2169F3B33B}" presName="Name0" presStyleCnt="0">
        <dgm:presLayoutVars>
          <dgm:chMax/>
          <dgm:chPref/>
          <dgm:dir/>
          <dgm:animLvl val="lvl"/>
        </dgm:presLayoutVars>
      </dgm:prSet>
      <dgm:spPr/>
    </dgm:pt>
    <dgm:pt modelId="{67241EB9-EA91-4EEF-8700-F8E21DB5B51B}" type="pres">
      <dgm:prSet presAssocID="{1E21BDFB-8C25-45F2-BFA1-48A39D497FD8}" presName="composite" presStyleCnt="0"/>
      <dgm:spPr/>
    </dgm:pt>
    <dgm:pt modelId="{B0CADBA2-417A-418E-8D20-1DC311B00FEC}" type="pres">
      <dgm:prSet presAssocID="{1E21BDFB-8C25-45F2-BFA1-48A39D497FD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0076290-997E-45D5-9860-1F0B193A1680}" type="pres">
      <dgm:prSet presAssocID="{1E21BDFB-8C25-45F2-BFA1-48A39D497FD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8C1F03B-CE95-4829-8F1A-C49623B9F0C7}" type="pres">
      <dgm:prSet presAssocID="{1E21BDFB-8C25-45F2-BFA1-48A39D497FD8}" presName="BalanceSpacing" presStyleCnt="0"/>
      <dgm:spPr/>
    </dgm:pt>
    <dgm:pt modelId="{DF8A7400-0068-4E81-9D91-0A15ECE80D30}" type="pres">
      <dgm:prSet presAssocID="{1E21BDFB-8C25-45F2-BFA1-48A39D497FD8}" presName="BalanceSpacing1" presStyleCnt="0"/>
      <dgm:spPr/>
    </dgm:pt>
    <dgm:pt modelId="{C857D7E1-24B1-4400-BA81-1D68E08E6C65}" type="pres">
      <dgm:prSet presAssocID="{BC77C494-0EAC-484B-AC8C-0BA752C2F84D}" presName="Accent1Text" presStyleLbl="node1" presStyleIdx="1" presStyleCnt="6" custLinFactNeighborY="0"/>
      <dgm:spPr/>
    </dgm:pt>
    <dgm:pt modelId="{2808C1DB-0127-449A-BA60-C5430CD1AD25}" type="pres">
      <dgm:prSet presAssocID="{BC77C494-0EAC-484B-AC8C-0BA752C2F84D}" presName="spaceBetweenRectangles" presStyleCnt="0"/>
      <dgm:spPr/>
    </dgm:pt>
    <dgm:pt modelId="{D845F0E6-26B4-4AE8-8E35-81A988E88642}" type="pres">
      <dgm:prSet presAssocID="{DE02168E-CF32-495E-B2A1-321BD59E49A6}" presName="composite" presStyleCnt="0"/>
      <dgm:spPr/>
    </dgm:pt>
    <dgm:pt modelId="{B6B06ECD-DD0E-43DD-8445-6F2388081839}" type="pres">
      <dgm:prSet presAssocID="{DE02168E-CF32-495E-B2A1-321BD59E49A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884ECB0-2095-49D0-A015-09560C745996}" type="pres">
      <dgm:prSet presAssocID="{DE02168E-CF32-495E-B2A1-321BD59E49A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7999E12-4FAE-4522-80AF-5F6EF92BB0F7}" type="pres">
      <dgm:prSet presAssocID="{DE02168E-CF32-495E-B2A1-321BD59E49A6}" presName="BalanceSpacing" presStyleCnt="0"/>
      <dgm:spPr/>
    </dgm:pt>
    <dgm:pt modelId="{2F0551D2-9F3C-4904-86A0-039253044F57}" type="pres">
      <dgm:prSet presAssocID="{DE02168E-CF32-495E-B2A1-321BD59E49A6}" presName="BalanceSpacing1" presStyleCnt="0"/>
      <dgm:spPr/>
    </dgm:pt>
    <dgm:pt modelId="{73DBBF53-95F0-4B2B-B43B-7489CAAB0925}" type="pres">
      <dgm:prSet presAssocID="{F4B0BE57-E0BB-433A-9376-AADD403EAD76}" presName="Accent1Text" presStyleLbl="node1" presStyleIdx="3" presStyleCnt="6"/>
      <dgm:spPr/>
    </dgm:pt>
    <dgm:pt modelId="{356FA815-2715-4659-BC71-45B418F94B0F}" type="pres">
      <dgm:prSet presAssocID="{F4B0BE57-E0BB-433A-9376-AADD403EAD76}" presName="spaceBetweenRectangles" presStyleCnt="0"/>
      <dgm:spPr/>
    </dgm:pt>
    <dgm:pt modelId="{B525A7C9-AA04-40FD-8DCD-E18E22DD5C98}" type="pres">
      <dgm:prSet presAssocID="{74A2D989-3F4A-4F31-AC84-9F2FA2B6E19E}" presName="composite" presStyleCnt="0"/>
      <dgm:spPr/>
    </dgm:pt>
    <dgm:pt modelId="{DEF26B9D-F7A3-4C27-B511-ADC11B14A818}" type="pres">
      <dgm:prSet presAssocID="{74A2D989-3F4A-4F31-AC84-9F2FA2B6E19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9421C0C-AC08-4508-A0F6-54FCC87D3536}" type="pres">
      <dgm:prSet presAssocID="{74A2D989-3F4A-4F31-AC84-9F2FA2B6E19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586CA1D-2035-4490-A36B-AB9845ECA10F}" type="pres">
      <dgm:prSet presAssocID="{74A2D989-3F4A-4F31-AC84-9F2FA2B6E19E}" presName="BalanceSpacing" presStyleCnt="0"/>
      <dgm:spPr/>
    </dgm:pt>
    <dgm:pt modelId="{DF704F25-0059-4863-B4C9-41AC080E9B7C}" type="pres">
      <dgm:prSet presAssocID="{74A2D989-3F4A-4F31-AC84-9F2FA2B6E19E}" presName="BalanceSpacing1" presStyleCnt="0"/>
      <dgm:spPr/>
    </dgm:pt>
    <dgm:pt modelId="{F8EACB71-B22E-44C9-9B81-9DE82DA0EEDD}" type="pres">
      <dgm:prSet presAssocID="{74EE44A1-173F-4307-9962-2E26E9C96AC8}" presName="Accent1Text" presStyleLbl="node1" presStyleIdx="5" presStyleCnt="6"/>
      <dgm:spPr/>
    </dgm:pt>
  </dgm:ptLst>
  <dgm:cxnLst>
    <dgm:cxn modelId="{DB11D91C-DFAE-42C4-807C-4B1D7EFE06E2}" type="presOf" srcId="{AC5728FB-80EC-41F5-8924-DA2169F3B33B}" destId="{81CD774A-DA67-4869-8F92-FA5C8143EA97}" srcOrd="0" destOrd="0" presId="urn:microsoft.com/office/officeart/2008/layout/AlternatingHexagons"/>
    <dgm:cxn modelId="{A3E7B84B-B538-4E14-B9AD-4BED93264D67}" type="presOf" srcId="{1E21BDFB-8C25-45F2-BFA1-48A39D497FD8}" destId="{B0CADBA2-417A-418E-8D20-1DC311B00FEC}" srcOrd="0" destOrd="0" presId="urn:microsoft.com/office/officeart/2008/layout/AlternatingHexagons"/>
    <dgm:cxn modelId="{C38B844C-F74C-4192-A249-F14E5A2D0B86}" type="presOf" srcId="{88756421-F0D1-4485-A1C4-199A0E979D2D}" destId="{C9421C0C-AC08-4508-A0F6-54FCC87D3536}" srcOrd="0" destOrd="0" presId="urn:microsoft.com/office/officeart/2008/layout/AlternatingHexagons"/>
    <dgm:cxn modelId="{8CE62A6E-ED93-4B86-BE5D-0BDC7E10EE93}" srcId="{AC5728FB-80EC-41F5-8924-DA2169F3B33B}" destId="{1E21BDFB-8C25-45F2-BFA1-48A39D497FD8}" srcOrd="0" destOrd="0" parTransId="{2FE71CBB-A135-4082-BB9C-C1252DE2C505}" sibTransId="{BC77C494-0EAC-484B-AC8C-0BA752C2F84D}"/>
    <dgm:cxn modelId="{C765FC57-F897-49C2-9CE4-D69718935949}" type="presOf" srcId="{DE02168E-CF32-495E-B2A1-321BD59E49A6}" destId="{B6B06ECD-DD0E-43DD-8445-6F2388081839}" srcOrd="0" destOrd="0" presId="urn:microsoft.com/office/officeart/2008/layout/AlternatingHexagons"/>
    <dgm:cxn modelId="{56CC7B7F-3030-416B-A4E5-D7A53D62C9AB}" srcId="{AC5728FB-80EC-41F5-8924-DA2169F3B33B}" destId="{74A2D989-3F4A-4F31-AC84-9F2FA2B6E19E}" srcOrd="2" destOrd="0" parTransId="{D11C5536-2E4B-4995-9E64-5DFFF5529F84}" sibTransId="{74EE44A1-173F-4307-9962-2E26E9C96AC8}"/>
    <dgm:cxn modelId="{D39E0D8F-CD32-451E-82DA-1E146F3DADC9}" type="presOf" srcId="{F4B0BE57-E0BB-433A-9376-AADD403EAD76}" destId="{73DBBF53-95F0-4B2B-B43B-7489CAAB0925}" srcOrd="0" destOrd="0" presId="urn:microsoft.com/office/officeart/2008/layout/AlternatingHexagons"/>
    <dgm:cxn modelId="{059D9591-A262-41EB-8075-C8A8DFBDE9DF}" type="presOf" srcId="{89BACF18-1984-4F17-9549-D1F8F8BED0CC}" destId="{5884ECB0-2095-49D0-A015-09560C745996}" srcOrd="0" destOrd="0" presId="urn:microsoft.com/office/officeart/2008/layout/AlternatingHexagons"/>
    <dgm:cxn modelId="{03CB8D94-B998-44C5-B712-BB0F1E47640C}" srcId="{AC5728FB-80EC-41F5-8924-DA2169F3B33B}" destId="{DE02168E-CF32-495E-B2A1-321BD59E49A6}" srcOrd="1" destOrd="0" parTransId="{6510422D-1A90-459C-B941-444402E07658}" sibTransId="{F4B0BE57-E0BB-433A-9376-AADD403EAD76}"/>
    <dgm:cxn modelId="{556B5496-ACE3-448B-A4F7-7A6202871BCE}" type="presOf" srcId="{BC77C494-0EAC-484B-AC8C-0BA752C2F84D}" destId="{C857D7E1-24B1-4400-BA81-1D68E08E6C65}" srcOrd="0" destOrd="0" presId="urn:microsoft.com/office/officeart/2008/layout/AlternatingHexagons"/>
    <dgm:cxn modelId="{A5AC32C2-CDD2-4BBB-94CA-298DD3734FA9}" type="presOf" srcId="{950B8894-030D-4F2B-95FB-C9A1A831CA76}" destId="{80076290-997E-45D5-9860-1F0B193A1680}" srcOrd="0" destOrd="0" presId="urn:microsoft.com/office/officeart/2008/layout/AlternatingHexagons"/>
    <dgm:cxn modelId="{F2870BC4-1FC7-4997-ADB5-1BC9B9713558}" type="presOf" srcId="{74EE44A1-173F-4307-9962-2E26E9C96AC8}" destId="{F8EACB71-B22E-44C9-9B81-9DE82DA0EEDD}" srcOrd="0" destOrd="0" presId="urn:microsoft.com/office/officeart/2008/layout/AlternatingHexagons"/>
    <dgm:cxn modelId="{2C901DCE-A2D7-4298-8C18-7473B2EFCB93}" srcId="{1E21BDFB-8C25-45F2-BFA1-48A39D497FD8}" destId="{950B8894-030D-4F2B-95FB-C9A1A831CA76}" srcOrd="0" destOrd="0" parTransId="{D573925A-1E03-416B-9A56-B871A934C965}" sibTransId="{EA9EA892-FCCE-4080-8450-E3EFDA6F7912}"/>
    <dgm:cxn modelId="{72F550DE-BBDF-4AC8-A2FF-2FD401AF8E06}" srcId="{74A2D989-3F4A-4F31-AC84-9F2FA2B6E19E}" destId="{88756421-F0D1-4485-A1C4-199A0E979D2D}" srcOrd="0" destOrd="0" parTransId="{46071C3A-7315-4572-AD19-CBB0D1A653DA}" sibTransId="{FF1979AB-946E-4F6F-8448-B8D8CDC7D8A6}"/>
    <dgm:cxn modelId="{263CE6ED-B4BD-4091-AE92-6FC7C995C4F0}" type="presOf" srcId="{74A2D989-3F4A-4F31-AC84-9F2FA2B6E19E}" destId="{DEF26B9D-F7A3-4C27-B511-ADC11B14A818}" srcOrd="0" destOrd="0" presId="urn:microsoft.com/office/officeart/2008/layout/AlternatingHexagons"/>
    <dgm:cxn modelId="{466C2DF9-01F0-4E6A-B80B-4CE36D1A1C06}" srcId="{DE02168E-CF32-495E-B2A1-321BD59E49A6}" destId="{89BACF18-1984-4F17-9549-D1F8F8BED0CC}" srcOrd="0" destOrd="0" parTransId="{A8892AA2-29D6-4CFA-88EB-5AB6C7F22F2C}" sibTransId="{8DC0367D-B8C2-4F0B-A728-1484058626B3}"/>
    <dgm:cxn modelId="{4E840C64-B86B-4FBD-8781-AE8D75DABC6F}" type="presParOf" srcId="{81CD774A-DA67-4869-8F92-FA5C8143EA97}" destId="{67241EB9-EA91-4EEF-8700-F8E21DB5B51B}" srcOrd="0" destOrd="0" presId="urn:microsoft.com/office/officeart/2008/layout/AlternatingHexagons"/>
    <dgm:cxn modelId="{A1AD932D-43DD-4FDA-BBBC-9129F37D9236}" type="presParOf" srcId="{67241EB9-EA91-4EEF-8700-F8E21DB5B51B}" destId="{B0CADBA2-417A-418E-8D20-1DC311B00FEC}" srcOrd="0" destOrd="0" presId="urn:microsoft.com/office/officeart/2008/layout/AlternatingHexagons"/>
    <dgm:cxn modelId="{D71FCA42-2155-435B-A1EE-74BB81B858E8}" type="presParOf" srcId="{67241EB9-EA91-4EEF-8700-F8E21DB5B51B}" destId="{80076290-997E-45D5-9860-1F0B193A1680}" srcOrd="1" destOrd="0" presId="urn:microsoft.com/office/officeart/2008/layout/AlternatingHexagons"/>
    <dgm:cxn modelId="{1370F9BB-1BBD-4B82-A6D0-11CFF67795C8}" type="presParOf" srcId="{67241EB9-EA91-4EEF-8700-F8E21DB5B51B}" destId="{38C1F03B-CE95-4829-8F1A-C49623B9F0C7}" srcOrd="2" destOrd="0" presId="urn:microsoft.com/office/officeart/2008/layout/AlternatingHexagons"/>
    <dgm:cxn modelId="{D537429A-470F-4A86-8406-4E7E08E64F12}" type="presParOf" srcId="{67241EB9-EA91-4EEF-8700-F8E21DB5B51B}" destId="{DF8A7400-0068-4E81-9D91-0A15ECE80D30}" srcOrd="3" destOrd="0" presId="urn:microsoft.com/office/officeart/2008/layout/AlternatingHexagons"/>
    <dgm:cxn modelId="{5464DA61-5C59-4444-A1C7-F128912A4F10}" type="presParOf" srcId="{67241EB9-EA91-4EEF-8700-F8E21DB5B51B}" destId="{C857D7E1-24B1-4400-BA81-1D68E08E6C65}" srcOrd="4" destOrd="0" presId="urn:microsoft.com/office/officeart/2008/layout/AlternatingHexagons"/>
    <dgm:cxn modelId="{05403A99-A560-432B-9237-BD11891A844A}" type="presParOf" srcId="{81CD774A-DA67-4869-8F92-FA5C8143EA97}" destId="{2808C1DB-0127-449A-BA60-C5430CD1AD25}" srcOrd="1" destOrd="0" presId="urn:microsoft.com/office/officeart/2008/layout/AlternatingHexagons"/>
    <dgm:cxn modelId="{4E72F29F-394E-47A0-BF40-AB465D9FF52F}" type="presParOf" srcId="{81CD774A-DA67-4869-8F92-FA5C8143EA97}" destId="{D845F0E6-26B4-4AE8-8E35-81A988E88642}" srcOrd="2" destOrd="0" presId="urn:microsoft.com/office/officeart/2008/layout/AlternatingHexagons"/>
    <dgm:cxn modelId="{7D96C0A1-0D73-42E1-B417-6E7341496814}" type="presParOf" srcId="{D845F0E6-26B4-4AE8-8E35-81A988E88642}" destId="{B6B06ECD-DD0E-43DD-8445-6F2388081839}" srcOrd="0" destOrd="0" presId="urn:microsoft.com/office/officeart/2008/layout/AlternatingHexagons"/>
    <dgm:cxn modelId="{3CE8DBAB-18A6-4626-A3AA-124CD29C464A}" type="presParOf" srcId="{D845F0E6-26B4-4AE8-8E35-81A988E88642}" destId="{5884ECB0-2095-49D0-A015-09560C745996}" srcOrd="1" destOrd="0" presId="urn:microsoft.com/office/officeart/2008/layout/AlternatingHexagons"/>
    <dgm:cxn modelId="{D1A57AB5-57B3-4404-AEF3-5A9B3E986054}" type="presParOf" srcId="{D845F0E6-26B4-4AE8-8E35-81A988E88642}" destId="{27999E12-4FAE-4522-80AF-5F6EF92BB0F7}" srcOrd="2" destOrd="0" presId="urn:microsoft.com/office/officeart/2008/layout/AlternatingHexagons"/>
    <dgm:cxn modelId="{5CBC5027-0A9E-4F10-BE9F-23FAF446AAB7}" type="presParOf" srcId="{D845F0E6-26B4-4AE8-8E35-81A988E88642}" destId="{2F0551D2-9F3C-4904-86A0-039253044F57}" srcOrd="3" destOrd="0" presId="urn:microsoft.com/office/officeart/2008/layout/AlternatingHexagons"/>
    <dgm:cxn modelId="{570CAB74-B8F6-4FBC-8554-874E43925866}" type="presParOf" srcId="{D845F0E6-26B4-4AE8-8E35-81A988E88642}" destId="{73DBBF53-95F0-4B2B-B43B-7489CAAB0925}" srcOrd="4" destOrd="0" presId="urn:microsoft.com/office/officeart/2008/layout/AlternatingHexagons"/>
    <dgm:cxn modelId="{3CEB83B8-A843-4CD3-8050-2122F2ADA2A6}" type="presParOf" srcId="{81CD774A-DA67-4869-8F92-FA5C8143EA97}" destId="{356FA815-2715-4659-BC71-45B418F94B0F}" srcOrd="3" destOrd="0" presId="urn:microsoft.com/office/officeart/2008/layout/AlternatingHexagons"/>
    <dgm:cxn modelId="{4478E2DF-6498-4E47-9F82-C9F4893F1E6F}" type="presParOf" srcId="{81CD774A-DA67-4869-8F92-FA5C8143EA97}" destId="{B525A7C9-AA04-40FD-8DCD-E18E22DD5C98}" srcOrd="4" destOrd="0" presId="urn:microsoft.com/office/officeart/2008/layout/AlternatingHexagons"/>
    <dgm:cxn modelId="{17B5A106-20E5-4789-9B18-6F09B833D7C2}" type="presParOf" srcId="{B525A7C9-AA04-40FD-8DCD-E18E22DD5C98}" destId="{DEF26B9D-F7A3-4C27-B511-ADC11B14A818}" srcOrd="0" destOrd="0" presId="urn:microsoft.com/office/officeart/2008/layout/AlternatingHexagons"/>
    <dgm:cxn modelId="{35955FF2-B370-4CED-813A-723B11231752}" type="presParOf" srcId="{B525A7C9-AA04-40FD-8DCD-E18E22DD5C98}" destId="{C9421C0C-AC08-4508-A0F6-54FCC87D3536}" srcOrd="1" destOrd="0" presId="urn:microsoft.com/office/officeart/2008/layout/AlternatingHexagons"/>
    <dgm:cxn modelId="{D511CFEB-F8E9-429E-9A44-1174EB1F00B7}" type="presParOf" srcId="{B525A7C9-AA04-40FD-8DCD-E18E22DD5C98}" destId="{1586CA1D-2035-4490-A36B-AB9845ECA10F}" srcOrd="2" destOrd="0" presId="urn:microsoft.com/office/officeart/2008/layout/AlternatingHexagons"/>
    <dgm:cxn modelId="{F2344F34-6805-4B13-AD68-6EE435963EF5}" type="presParOf" srcId="{B525A7C9-AA04-40FD-8DCD-E18E22DD5C98}" destId="{DF704F25-0059-4863-B4C9-41AC080E9B7C}" srcOrd="3" destOrd="0" presId="urn:microsoft.com/office/officeart/2008/layout/AlternatingHexagons"/>
    <dgm:cxn modelId="{B9E8D25B-290A-4F18-9ADB-D61C2D4AB945}" type="presParOf" srcId="{B525A7C9-AA04-40FD-8DCD-E18E22DD5C98}" destId="{F8EACB71-B22E-44C9-9B81-9DE82DA0EED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022AD-8D6B-4A8B-9F34-A04C099D340D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093C6-819C-4B96-9BB9-211B2B58D952}">
      <dsp:nvSpPr>
        <dsp:cNvPr id="0" name=""/>
        <dsp:cNvSpPr/>
      </dsp:nvSpPr>
      <dsp:spPr>
        <a:xfrm>
          <a:off x="5262" y="1305401"/>
          <a:ext cx="2531343" cy="1740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2020/2021 formation épilepsie organisée par ERHR+FAHRES</a:t>
          </a:r>
        </a:p>
      </dsp:txBody>
      <dsp:txXfrm>
        <a:off x="90228" y="1390367"/>
        <a:ext cx="2361411" cy="1570603"/>
      </dsp:txXfrm>
    </dsp:sp>
    <dsp:sp modelId="{040683A6-CA4D-431D-9283-C5DEB31E1791}">
      <dsp:nvSpPr>
        <dsp:cNvPr id="0" name=""/>
        <dsp:cNvSpPr/>
      </dsp:nvSpPr>
      <dsp:spPr>
        <a:xfrm>
          <a:off x="2663173" y="1305401"/>
          <a:ext cx="2531343" cy="1740535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Relevé des demandes et des besoins sur le territoire</a:t>
          </a:r>
        </a:p>
      </dsp:txBody>
      <dsp:txXfrm>
        <a:off x="2748139" y="1390367"/>
        <a:ext cx="2361411" cy="1570603"/>
      </dsp:txXfrm>
    </dsp:sp>
    <dsp:sp modelId="{8E36DE68-3DCD-423B-B8C2-FA10F2159019}">
      <dsp:nvSpPr>
        <dsp:cNvPr id="0" name=""/>
        <dsp:cNvSpPr/>
      </dsp:nvSpPr>
      <dsp:spPr>
        <a:xfrm>
          <a:off x="5321083" y="1305401"/>
          <a:ext cx="2531343" cy="1740535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Dès 2021: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Accompagnement de FAHRES à l’élaboration d’une COP épilepsie en Occitanie.</a:t>
          </a:r>
        </a:p>
      </dsp:txBody>
      <dsp:txXfrm>
        <a:off x="5406049" y="1390367"/>
        <a:ext cx="2361411" cy="1570603"/>
      </dsp:txXfrm>
    </dsp:sp>
    <dsp:sp modelId="{B6EC3E59-D78D-4D0E-A9B8-1D7786F4A5A5}">
      <dsp:nvSpPr>
        <dsp:cNvPr id="0" name=""/>
        <dsp:cNvSpPr/>
      </dsp:nvSpPr>
      <dsp:spPr>
        <a:xfrm>
          <a:off x="7978993" y="1305401"/>
          <a:ext cx="2531343" cy="1740535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2023:Deux groupes de travail: acteurs du médico-social/parents aidants</a:t>
          </a:r>
        </a:p>
      </dsp:txBody>
      <dsp:txXfrm>
        <a:off x="8063959" y="1390367"/>
        <a:ext cx="2361411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F5B8-0D7A-45A7-B283-53319F94A976}">
      <dsp:nvSpPr>
        <dsp:cNvPr id="0" name=""/>
        <dsp:cNvSpPr/>
      </dsp:nvSpPr>
      <dsp:spPr>
        <a:xfrm>
          <a:off x="4488716" y="220563"/>
          <a:ext cx="4377332" cy="152019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2977F-591B-4991-ABD8-CC42B5701B28}">
      <dsp:nvSpPr>
        <dsp:cNvPr id="0" name=""/>
        <dsp:cNvSpPr/>
      </dsp:nvSpPr>
      <dsp:spPr>
        <a:xfrm>
          <a:off x="6260009" y="3942992"/>
          <a:ext cx="848320" cy="542925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B3FB9-3E1F-484C-9CC2-D91AD39EDB1A}">
      <dsp:nvSpPr>
        <dsp:cNvPr id="0" name=""/>
        <dsp:cNvSpPr/>
      </dsp:nvSpPr>
      <dsp:spPr>
        <a:xfrm>
          <a:off x="4648200" y="4377332"/>
          <a:ext cx="407193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accent2">
                  <a:lumMod val="75000"/>
                </a:schemeClr>
              </a:solidFill>
            </a:rPr>
            <a:t>Comprendre, </a:t>
          </a:r>
          <a:r>
            <a:rPr lang="fr-FR" sz="2400" b="1" kern="1200" dirty="0">
              <a:solidFill>
                <a:schemeClr val="accent2">
                  <a:lumMod val="75000"/>
                </a:schemeClr>
              </a:solidFill>
            </a:rPr>
            <a:t>produire,</a:t>
          </a:r>
          <a:r>
            <a:rPr lang="fr-FR" sz="2400" kern="1200" dirty="0"/>
            <a:t> </a:t>
          </a:r>
          <a:r>
            <a:rPr lang="fr-FR" sz="2800" b="1" i="1" kern="1200" dirty="0">
              <a:solidFill>
                <a:schemeClr val="accent2">
                  <a:lumMod val="75000"/>
                </a:schemeClr>
              </a:solidFill>
            </a:rPr>
            <a:t>innover!</a:t>
          </a:r>
        </a:p>
      </dsp:txBody>
      <dsp:txXfrm>
        <a:off x="4648200" y="4377332"/>
        <a:ext cx="4071937" cy="1017984"/>
      </dsp:txXfrm>
    </dsp:sp>
    <dsp:sp modelId="{96DBBDA2-1DC2-4EE5-9499-BF3F0A0C43F2}">
      <dsp:nvSpPr>
        <dsp:cNvPr id="0" name=""/>
        <dsp:cNvSpPr/>
      </dsp:nvSpPr>
      <dsp:spPr>
        <a:xfrm>
          <a:off x="6080165" y="1858160"/>
          <a:ext cx="1526976" cy="15269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Pas d’association de patients locale spécialisée.</a:t>
          </a:r>
        </a:p>
      </dsp:txBody>
      <dsp:txXfrm>
        <a:off x="6303785" y="2081780"/>
        <a:ext cx="1079736" cy="1079736"/>
      </dsp:txXfrm>
    </dsp:sp>
    <dsp:sp modelId="{92EB815B-0837-426F-A81B-02301E3F9A5B}">
      <dsp:nvSpPr>
        <dsp:cNvPr id="0" name=""/>
        <dsp:cNvSpPr/>
      </dsp:nvSpPr>
      <dsp:spPr>
        <a:xfrm>
          <a:off x="4987528" y="712589"/>
          <a:ext cx="1526976" cy="1526976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Isolement des professionnels et des familles</a:t>
          </a:r>
        </a:p>
      </dsp:txBody>
      <dsp:txXfrm>
        <a:off x="5211148" y="936209"/>
        <a:ext cx="1079736" cy="1079736"/>
      </dsp:txXfrm>
    </dsp:sp>
    <dsp:sp modelId="{A6CF774C-7AE4-4186-8C5A-7148D89144BE}">
      <dsp:nvSpPr>
        <dsp:cNvPr id="0" name=""/>
        <dsp:cNvSpPr/>
      </dsp:nvSpPr>
      <dsp:spPr>
        <a:xfrm>
          <a:off x="6548438" y="343400"/>
          <a:ext cx="1526976" cy="152697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Des ressources disséminées pas de travail en réseau.</a:t>
          </a:r>
        </a:p>
      </dsp:txBody>
      <dsp:txXfrm>
        <a:off x="6772058" y="567020"/>
        <a:ext cx="1079736" cy="1079736"/>
      </dsp:txXfrm>
    </dsp:sp>
    <dsp:sp modelId="{F92A05AD-792C-43D6-AD83-E7C8539F2913}">
      <dsp:nvSpPr>
        <dsp:cNvPr id="0" name=""/>
        <dsp:cNvSpPr/>
      </dsp:nvSpPr>
      <dsp:spPr>
        <a:xfrm>
          <a:off x="4308872" y="143310"/>
          <a:ext cx="4750593" cy="380047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DBA2-417A-418E-8D20-1DC311B00FEC}">
      <dsp:nvSpPr>
        <dsp:cNvPr id="0" name=""/>
        <dsp:cNvSpPr/>
      </dsp:nvSpPr>
      <dsp:spPr>
        <a:xfrm rot="5400000">
          <a:off x="2653688" y="107223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Sécuriser le parcours de vie des personnes épileptiques</a:t>
          </a:r>
        </a:p>
      </dsp:txBody>
      <dsp:txXfrm rot="-5400000">
        <a:off x="2982073" y="255938"/>
        <a:ext cx="980450" cy="1126953"/>
      </dsp:txXfrm>
    </dsp:sp>
    <dsp:sp modelId="{80076290-997E-45D5-9860-1F0B193A1680}">
      <dsp:nvSpPr>
        <dsp:cNvPr id="0" name=""/>
        <dsp:cNvSpPr/>
      </dsp:nvSpPr>
      <dsp:spPr>
        <a:xfrm>
          <a:off x="4227712" y="328248"/>
          <a:ext cx="182713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</dsp:txBody>
      <dsp:txXfrm>
        <a:off x="4227712" y="328248"/>
        <a:ext cx="1827138" cy="982332"/>
      </dsp:txXfrm>
    </dsp:sp>
    <dsp:sp modelId="{C857D7E1-24B1-4400-BA81-1D68E08E6C65}">
      <dsp:nvSpPr>
        <dsp:cNvPr id="0" name=""/>
        <dsp:cNvSpPr/>
      </dsp:nvSpPr>
      <dsp:spPr>
        <a:xfrm rot="5400000">
          <a:off x="1115355" y="107223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Partage / lien  entre les familles et les accompagnants pour répondre aux attentes</a:t>
          </a:r>
        </a:p>
      </dsp:txBody>
      <dsp:txXfrm rot="-5400000">
        <a:off x="1443740" y="255938"/>
        <a:ext cx="980450" cy="1126953"/>
      </dsp:txXfrm>
    </dsp:sp>
    <dsp:sp modelId="{B6B06ECD-DD0E-43DD-8445-6F2388081839}">
      <dsp:nvSpPr>
        <dsp:cNvPr id="0" name=""/>
        <dsp:cNvSpPr/>
      </dsp:nvSpPr>
      <dsp:spPr>
        <a:xfrm rot="5400000">
          <a:off x="1881574" y="1496896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Théâtre participatif</a:t>
          </a:r>
        </a:p>
      </dsp:txBody>
      <dsp:txXfrm rot="-5400000">
        <a:off x="2209959" y="1645611"/>
        <a:ext cx="980450" cy="1126953"/>
      </dsp:txXfrm>
    </dsp:sp>
    <dsp:sp modelId="{5884ECB0-2095-49D0-A015-09560C745996}">
      <dsp:nvSpPr>
        <dsp:cNvPr id="0" name=""/>
        <dsp:cNvSpPr/>
      </dsp:nvSpPr>
      <dsp:spPr>
        <a:xfrm>
          <a:off x="160855" y="1717921"/>
          <a:ext cx="176819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Les moyens </a:t>
          </a:r>
        </a:p>
      </dsp:txBody>
      <dsp:txXfrm>
        <a:off x="160855" y="1717921"/>
        <a:ext cx="1768198" cy="982332"/>
      </dsp:txXfrm>
    </dsp:sp>
    <dsp:sp modelId="{73DBBF53-95F0-4B2B-B43B-7489CAAB0925}">
      <dsp:nvSpPr>
        <dsp:cNvPr id="0" name=""/>
        <dsp:cNvSpPr/>
      </dsp:nvSpPr>
      <dsp:spPr>
        <a:xfrm rot="5400000">
          <a:off x="3419907" y="1496896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Transition enfants / adolescents / adultes</a:t>
          </a:r>
        </a:p>
      </dsp:txBody>
      <dsp:txXfrm rot="-5400000">
        <a:off x="3748292" y="1645611"/>
        <a:ext cx="980450" cy="1126953"/>
      </dsp:txXfrm>
    </dsp:sp>
    <dsp:sp modelId="{DEF26B9D-F7A3-4C27-B511-ADC11B14A818}">
      <dsp:nvSpPr>
        <dsp:cNvPr id="0" name=""/>
        <dsp:cNvSpPr/>
      </dsp:nvSpPr>
      <dsp:spPr>
        <a:xfrm rot="5400000">
          <a:off x="2653688" y="2886569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Démystifier l’épilepsie </a:t>
          </a:r>
        </a:p>
      </dsp:txBody>
      <dsp:txXfrm rot="-5400000">
        <a:off x="2982073" y="3035284"/>
        <a:ext cx="980450" cy="1126953"/>
      </dsp:txXfrm>
    </dsp:sp>
    <dsp:sp modelId="{C9421C0C-AC08-4508-A0F6-54FCC87D3536}">
      <dsp:nvSpPr>
        <dsp:cNvPr id="0" name=""/>
        <dsp:cNvSpPr/>
      </dsp:nvSpPr>
      <dsp:spPr>
        <a:xfrm>
          <a:off x="4227712" y="3107594"/>
          <a:ext cx="182713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Libérer un espace de parole</a:t>
          </a:r>
        </a:p>
      </dsp:txBody>
      <dsp:txXfrm>
        <a:off x="4227712" y="3107594"/>
        <a:ext cx="1827138" cy="982332"/>
      </dsp:txXfrm>
    </dsp:sp>
    <dsp:sp modelId="{F8EACB71-B22E-44C9-9B81-9DE82DA0EEDD}">
      <dsp:nvSpPr>
        <dsp:cNvPr id="0" name=""/>
        <dsp:cNvSpPr/>
      </dsp:nvSpPr>
      <dsp:spPr>
        <a:xfrm rot="5400000">
          <a:off x="1115355" y="2886569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Favoriser l’inclusion des personnes épileptiques</a:t>
          </a:r>
        </a:p>
      </dsp:txBody>
      <dsp:txXfrm rot="-5400000">
        <a:off x="1443740" y="3035284"/>
        <a:ext cx="980450" cy="11269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DBA2-417A-418E-8D20-1DC311B00FEC}">
      <dsp:nvSpPr>
        <dsp:cNvPr id="0" name=""/>
        <dsp:cNvSpPr/>
      </dsp:nvSpPr>
      <dsp:spPr>
        <a:xfrm rot="5400000">
          <a:off x="2653688" y="107223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Habitat inclusif</a:t>
          </a:r>
        </a:p>
      </dsp:txBody>
      <dsp:txXfrm rot="-5400000">
        <a:off x="2982073" y="255938"/>
        <a:ext cx="980450" cy="1126953"/>
      </dsp:txXfrm>
    </dsp:sp>
    <dsp:sp modelId="{80076290-997E-45D5-9860-1F0B193A1680}">
      <dsp:nvSpPr>
        <dsp:cNvPr id="0" name=""/>
        <dsp:cNvSpPr/>
      </dsp:nvSpPr>
      <dsp:spPr>
        <a:xfrm>
          <a:off x="4227712" y="328248"/>
          <a:ext cx="182713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Activités et loisirs</a:t>
          </a:r>
        </a:p>
      </dsp:txBody>
      <dsp:txXfrm>
        <a:off x="4227712" y="328248"/>
        <a:ext cx="1827138" cy="982332"/>
      </dsp:txXfrm>
    </dsp:sp>
    <dsp:sp modelId="{C857D7E1-24B1-4400-BA81-1D68E08E6C65}">
      <dsp:nvSpPr>
        <dsp:cNvPr id="0" name=""/>
        <dsp:cNvSpPr/>
      </dsp:nvSpPr>
      <dsp:spPr>
        <a:xfrm rot="5400000">
          <a:off x="1115355" y="107223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Repérer la ressource en épilepsie sur le territoire, la coordination et </a:t>
          </a:r>
          <a:r>
            <a:rPr lang="fr-FR" sz="1100" kern="1200"/>
            <a:t>la mutualisation</a:t>
          </a:r>
          <a:endParaRPr lang="fr-FR" sz="1100" kern="1200" dirty="0"/>
        </a:p>
      </dsp:txBody>
      <dsp:txXfrm rot="-5400000">
        <a:off x="1443740" y="255938"/>
        <a:ext cx="980450" cy="1126953"/>
      </dsp:txXfrm>
    </dsp:sp>
    <dsp:sp modelId="{B6B06ECD-DD0E-43DD-8445-6F2388081839}">
      <dsp:nvSpPr>
        <dsp:cNvPr id="0" name=""/>
        <dsp:cNvSpPr/>
      </dsp:nvSpPr>
      <dsp:spPr>
        <a:xfrm rot="5400000">
          <a:off x="1881574" y="1496896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Capsules vidéos</a:t>
          </a:r>
        </a:p>
      </dsp:txBody>
      <dsp:txXfrm rot="-5400000">
        <a:off x="2209959" y="1645611"/>
        <a:ext cx="980450" cy="1126953"/>
      </dsp:txXfrm>
    </dsp:sp>
    <dsp:sp modelId="{5884ECB0-2095-49D0-A015-09560C745996}">
      <dsp:nvSpPr>
        <dsp:cNvPr id="0" name=""/>
        <dsp:cNvSpPr/>
      </dsp:nvSpPr>
      <dsp:spPr>
        <a:xfrm>
          <a:off x="160855" y="1717921"/>
          <a:ext cx="176819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Les moyens </a:t>
          </a:r>
        </a:p>
      </dsp:txBody>
      <dsp:txXfrm>
        <a:off x="160855" y="1717921"/>
        <a:ext cx="1768198" cy="982332"/>
      </dsp:txXfrm>
    </dsp:sp>
    <dsp:sp modelId="{73DBBF53-95F0-4B2B-B43B-7489CAAB0925}">
      <dsp:nvSpPr>
        <dsp:cNvPr id="0" name=""/>
        <dsp:cNvSpPr/>
      </dsp:nvSpPr>
      <dsp:spPr>
        <a:xfrm rot="5400000">
          <a:off x="3419907" y="1496896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J’irai dormir chez vous : accueil des personnes épileptiques en ESMS </a:t>
          </a:r>
        </a:p>
      </dsp:txBody>
      <dsp:txXfrm rot="-5400000">
        <a:off x="3748292" y="1645611"/>
        <a:ext cx="980450" cy="1126953"/>
      </dsp:txXfrm>
    </dsp:sp>
    <dsp:sp modelId="{DEF26B9D-F7A3-4C27-B511-ADC11B14A818}">
      <dsp:nvSpPr>
        <dsp:cNvPr id="0" name=""/>
        <dsp:cNvSpPr/>
      </dsp:nvSpPr>
      <dsp:spPr>
        <a:xfrm rot="5400000">
          <a:off x="2653688" y="2886569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Passeport / carte d’identité épilepsie</a:t>
          </a:r>
        </a:p>
      </dsp:txBody>
      <dsp:txXfrm rot="-5400000">
        <a:off x="2982073" y="3035284"/>
        <a:ext cx="980450" cy="1126953"/>
      </dsp:txXfrm>
    </dsp:sp>
    <dsp:sp modelId="{C9421C0C-AC08-4508-A0F6-54FCC87D3536}">
      <dsp:nvSpPr>
        <dsp:cNvPr id="0" name=""/>
        <dsp:cNvSpPr/>
      </dsp:nvSpPr>
      <dsp:spPr>
        <a:xfrm>
          <a:off x="4227712" y="3107594"/>
          <a:ext cx="1827138" cy="982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EEG mobile </a:t>
          </a:r>
        </a:p>
      </dsp:txBody>
      <dsp:txXfrm>
        <a:off x="4227712" y="3107594"/>
        <a:ext cx="1827138" cy="982332"/>
      </dsp:txXfrm>
    </dsp:sp>
    <dsp:sp modelId="{F8EACB71-B22E-44C9-9B81-9DE82DA0EEDD}">
      <dsp:nvSpPr>
        <dsp:cNvPr id="0" name=""/>
        <dsp:cNvSpPr/>
      </dsp:nvSpPr>
      <dsp:spPr>
        <a:xfrm rot="5400000">
          <a:off x="1115355" y="2886569"/>
          <a:ext cx="1637221" cy="14243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Devenir acteur de sa prise en charge</a:t>
          </a:r>
        </a:p>
      </dsp:txBody>
      <dsp:txXfrm rot="-5400000">
        <a:off x="1443740" y="3035284"/>
        <a:ext cx="980450" cy="1126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BA36-2691-4F9E-A387-306638DBCD78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A1D8-EBBA-484A-86B7-4257DDB1AD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67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6D7C-AD4D-420F-AE96-CBB20D527D8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31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16D7C-AD4D-420F-AE96-CBB20D527D8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5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4CBFF-366F-362B-3C2A-530DD7FF4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806C5F-9F27-A8F0-37B7-90C57ED87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DC4D96-A9E9-9034-4668-42F944A1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0D8BB3-C802-F8DB-EF94-EAF37984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229998-906D-2C13-0A2A-CD66BC0C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27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22DD3-07BB-2C73-57D6-064A78F0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CDE7B9-8DC7-17AC-00AE-E88A9BC70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590B58-3F5E-8B40-D46E-1D20ECFF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DF546F-813C-19FB-A1E6-6E890157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51EC11-345E-20E3-2F29-38BBF5DF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947076-E3A5-3191-B577-2CE0E32C2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DD8E2B-AAFD-1634-E0E6-7FE3DA07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CD753-B92C-3AFD-DA4A-FF73E60A3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8F3F1-5636-4524-34D7-4F05D87C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24341-C0E3-8B31-7FA2-2E019209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57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BE149-F782-BC63-EB3E-932DABC7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E9B522-0D9C-2E0F-A221-B81667768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2D122B-4F8C-01D3-0E07-4DE2F75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2F6080-8916-71E1-3E63-AFEBC776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EF91C-7A12-3A5B-B7B8-1C647C2A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93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FAC61-976D-8D67-053E-6B5214D79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EA61DA-9EDB-FF84-2C6E-6E8EF2A60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FEEFC-1047-BF31-FB20-267EBACD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7440D-DF9E-A487-D41C-72C485DA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6AE22-4D8E-B1C6-0AB3-DEFCD7D7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99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B76E8-28F7-4466-F309-827DB542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82B4C5-655A-7C61-4AF2-2AA0132FB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1419D3-7C6D-985F-9AFC-7352607AC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4D71CB-F7A4-2372-5534-5F8DBA63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04B732-1CFE-C77B-AC52-0CEE9C8E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AC9AEB-9785-B6D5-9001-59916B5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93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ECD7E-C035-07C0-20C5-0C2CAC33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89BE13-0DA2-83FD-81BC-17F30A368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14C54D-6A49-EF43-2AB5-B0D5A5C54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05D916-857B-5DE7-BF1C-CB6F8E25B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4D39CA-8164-B12B-4F91-E82948B13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19A0DA-4728-E5FA-D959-95E9EDC4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F1ED09-9AA2-E27F-EED3-1C85C016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D5DDCC-1572-0609-F0C9-31038243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86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5CDE4-0731-E126-4360-FCCC1ADD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70EAFB-BBE5-79CE-5CBB-4332A967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43355C-8CD8-471F-C142-68CB46EA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05779E-8BDE-635D-BBBC-AF50AFC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1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953519-A5FB-78C5-75DF-B3D5E6F3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05E65A-A703-A3BB-FA87-4F16C477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B05E7D-BA07-DCDA-E776-C2C6AA9D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71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2D5C2-3889-7C14-DEE7-F8C7F5BE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A15A78-F3E5-936A-1F0B-D8C2F3DE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F71F41-B57B-0E18-EE14-B742C7DC7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48639E-B9D5-A5B6-B852-938C51F9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5061AA-BB09-7EE2-627D-35ADE6C6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D23642-B3F6-9D36-1828-EA83B0F6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05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5C3E4-81B9-C752-3443-D8F84E1D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500C20-04A7-54C1-035D-B1932FA09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BD2DA3-6AA6-6359-FCEE-C1AD29D81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CCC791-49FE-EC25-ECE5-2FEF4E2B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3A4AF0-E8F4-C9C1-2130-3D8476D9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E67274-D15C-C4C9-8BFC-703557FD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50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C98C0"/>
            </a:gs>
            <a:gs pos="83000">
              <a:srgbClr val="9C98C0"/>
            </a:gs>
            <a:gs pos="100000">
              <a:srgbClr val="E6E3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737750-F7CE-E4ED-2668-39C7426B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D61DEC-6E69-EA78-9BEA-5FCB54FB3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AE528C-085C-87EA-73CE-6CB2071C4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14D8B-96A5-478A-9CBA-7FBECC1D47D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BFA8DA-53BC-E015-1E00-99F3F75A8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242F6-2EC5-8865-73AF-03FBA965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85BB6-91C8-45BF-88BF-B988A2022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89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lEmO5magWDI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fneuFKYqINw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hyperlink" Target="https://youtu.be/DaQPtwmTvy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lendrier-2018-isol%C3%A9-sans-fond-2497468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lumMod val="5000"/>
                <a:lumOff val="95000"/>
              </a:schemeClr>
            </a:gs>
            <a:gs pos="74000">
              <a:srgbClr val="9C98C0"/>
            </a:gs>
            <a:gs pos="83000">
              <a:srgbClr val="9C98C0"/>
            </a:gs>
            <a:gs pos="100000">
              <a:srgbClr val="E6E3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aroi en acier à la structure en nid d'abeille">
            <a:extLst>
              <a:ext uri="{FF2B5EF4-FFF2-40B4-BE49-F238E27FC236}">
                <a16:creationId xmlns:a16="http://schemas.microsoft.com/office/drawing/2014/main" id="{D6B85B57-EA1B-8CB2-ED2F-4735C89D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9091" r="1529"/>
          <a:stretch/>
        </p:blipFill>
        <p:spPr>
          <a:xfrm>
            <a:off x="6339873" y="0"/>
            <a:ext cx="7252302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7D3021-35DE-0DFB-7EFD-FFF3A5D98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618019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/>
              <a:t>PRESENTATION </a:t>
            </a:r>
            <a:br>
              <a:rPr lang="fr-FR" sz="4800" dirty="0"/>
            </a:br>
            <a:r>
              <a:rPr lang="fr-FR" sz="4800" dirty="0"/>
              <a:t>COP EPILEPSIE</a:t>
            </a:r>
            <a:br>
              <a:rPr lang="fr-FR" sz="4800" dirty="0"/>
            </a:br>
            <a:r>
              <a:rPr lang="fr-FR" sz="4800" dirty="0"/>
              <a:t>OCCITANIE EST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84B3F2-29D0-597A-107D-EC300C511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618019" cy="1208141"/>
          </a:xfrm>
        </p:spPr>
        <p:txBody>
          <a:bodyPr>
            <a:normAutofit/>
          </a:bodyPr>
          <a:lstStyle/>
          <a:p>
            <a:pPr algn="r"/>
            <a:r>
              <a:rPr lang="fr-FR" sz="2000" dirty="0"/>
              <a:t>Montpellier – 28 septembre2023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7E2800-BB6E-42FC-92E9-697C69BC8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8" y="282542"/>
            <a:ext cx="3239309" cy="8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rayon de miel, ruche, rucher, Apiculteur&#10;&#10;Description générée automatiquement">
            <a:extLst>
              <a:ext uri="{FF2B5EF4-FFF2-40B4-BE49-F238E27FC236}">
                <a16:creationId xmlns:a16="http://schemas.microsoft.com/office/drawing/2014/main" id="{5C728B87-EA0E-9894-4EDA-87A00833D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45F6F5-C5F2-93DF-2646-BFB667C5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825" y="1265984"/>
            <a:ext cx="4023360" cy="27869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dirty="0"/>
              <a:t>COP :</a:t>
            </a:r>
            <a:br>
              <a:rPr lang="en-US" sz="2800" dirty="0"/>
            </a:br>
            <a:br>
              <a:rPr lang="en-US" sz="1600" dirty="0"/>
            </a:br>
            <a:r>
              <a:rPr lang="en-US" sz="2800" dirty="0"/>
              <a:t>Qu’est ce qu’on y gagne? </a:t>
            </a:r>
            <a:br>
              <a:rPr lang="en-US" sz="2800" dirty="0"/>
            </a:br>
            <a:r>
              <a:rPr lang="en-US" sz="2800" dirty="0"/>
              <a:t>Qu’est ce qu’on y donne ?</a:t>
            </a:r>
            <a:br>
              <a:rPr lang="en-US" sz="2800" dirty="0"/>
            </a:br>
            <a:br>
              <a:rPr lang="en-US" sz="1600" dirty="0"/>
            </a:br>
            <a:r>
              <a:rPr lang="en-US" sz="2800" dirty="0"/>
              <a:t>“</a:t>
            </a:r>
            <a:r>
              <a:rPr lang="en-US" sz="2800" i="1" dirty="0"/>
              <a:t>Participer à la COP: un investissement et non une charge!”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82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F31FBB-F4C4-4DDF-A278-B95629AE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10" y="365125"/>
            <a:ext cx="10767390" cy="1899912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Le débat mouvant a permis de préciser les contours de ce que serait notre COP, de travailler sur les représentations et de trouver des réponses à quelques questions. Notre COP est en devenir et tout reste à faire.</a:t>
            </a:r>
          </a:p>
        </p:txBody>
      </p:sp>
      <p:pic>
        <p:nvPicPr>
          <p:cNvPr id="6" name="Graphique 5" descr="Flèche : courbe dans le sens des aiguilles d’une montre avec un remplissage uni">
            <a:extLst>
              <a:ext uri="{FF2B5EF4-FFF2-40B4-BE49-F238E27FC236}">
                <a16:creationId xmlns:a16="http://schemas.microsoft.com/office/drawing/2014/main" id="{9B8A1F34-4E04-4FC8-9927-18F1AAA43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948135">
            <a:off x="5637275" y="4815563"/>
            <a:ext cx="914400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DB3B48-5087-4587-98D8-D75C3517816B}"/>
              </a:ext>
            </a:extLst>
          </p:cNvPr>
          <p:cNvSpPr txBox="1"/>
          <p:nvPr/>
        </p:nvSpPr>
        <p:spPr>
          <a:xfrm>
            <a:off x="6716427" y="5088097"/>
            <a:ext cx="181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Rivière de doute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E47C49-261F-4686-93D4-0B818CADEB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0029" y="3429807"/>
            <a:ext cx="2126164" cy="315844"/>
          </a:xfrm>
          <a:prstGeom prst="rect">
            <a:avLst/>
          </a:prstGeom>
        </p:spPr>
      </p:pic>
      <p:pic>
        <p:nvPicPr>
          <p:cNvPr id="11" name="Picture 4" descr="Immersion dans un débat mouvant | À Voir">
            <a:extLst>
              <a:ext uri="{FF2B5EF4-FFF2-40B4-BE49-F238E27FC236}">
                <a16:creationId xmlns:a16="http://schemas.microsoft.com/office/drawing/2014/main" id="{F92BF623-9439-4B8E-BB44-BE42E975F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26934" r="65053" b="14369"/>
          <a:stretch/>
        </p:blipFill>
        <p:spPr bwMode="auto">
          <a:xfrm>
            <a:off x="2909142" y="2305549"/>
            <a:ext cx="1808614" cy="230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mersion dans un débat mouvant | À Voir">
            <a:extLst>
              <a:ext uri="{FF2B5EF4-FFF2-40B4-BE49-F238E27FC236}">
                <a16:creationId xmlns:a16="http://schemas.microsoft.com/office/drawing/2014/main" id="{5A5AB8AA-2204-4C18-8283-2DF5DB368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2" t="26934" b="14369"/>
          <a:stretch/>
        </p:blipFill>
        <p:spPr bwMode="auto">
          <a:xfrm>
            <a:off x="6909001" y="2288215"/>
            <a:ext cx="2633395" cy="230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0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38C8FA-8238-474B-85FE-BA665358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1198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3871B8-56DB-46CF-889A-8B8E71C1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91" y="0"/>
            <a:ext cx="6665145" cy="154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89D663-51E9-4402-A59A-06ADC76A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53495"/>
            <a:ext cx="1943099" cy="38588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780E22-AAAC-478F-932E-F123E4919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0" y="248445"/>
            <a:ext cx="1786259" cy="299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AEB951-6EBD-4D8B-A2BF-542843EB7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25" y="3989884"/>
            <a:ext cx="1495425" cy="2657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423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4636B-D296-4106-A6AF-71B0B66C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Peu de références connues pour un modèle en construction: notre COP, qu’est-ce qu’on y gagne?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F6AFFD-B4DC-400E-B999-52F01B1D8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Le démarrage d’une </a:t>
            </a:r>
            <a:r>
              <a:rPr lang="fr-FR" b="1" dirty="0">
                <a:solidFill>
                  <a:schemeClr val="accent2"/>
                </a:solidFill>
              </a:rPr>
              <a:t>dynamique</a:t>
            </a:r>
            <a:endParaRPr lang="fr-FR" dirty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A0B32E-ED62-40D0-B72C-75077CE1F9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Etre</a:t>
            </a:r>
            <a:r>
              <a:rPr lang="fr-FR" dirty="0"/>
              <a:t> au service </a:t>
            </a:r>
            <a:r>
              <a:rPr lang="fr-FR" b="1" dirty="0"/>
              <a:t>d’un travail de fond </a:t>
            </a:r>
            <a:r>
              <a:rPr lang="fr-FR" dirty="0"/>
              <a:t>sur </a:t>
            </a:r>
            <a:r>
              <a:rPr lang="fr-FR" b="1" dirty="0"/>
              <a:t>les représentations, les opportunités d’amélioration du quotidien, et l’interconnaissance sur le territoire</a:t>
            </a:r>
            <a:r>
              <a:rPr lang="fr-FR" dirty="0"/>
              <a:t>.</a:t>
            </a:r>
          </a:p>
          <a:p>
            <a:r>
              <a:rPr lang="fr-FR" dirty="0"/>
              <a:t>Du </a:t>
            </a:r>
            <a:r>
              <a:rPr lang="fr-FR" b="1" dirty="0"/>
              <a:t>temps gagné au final </a:t>
            </a:r>
            <a:r>
              <a:rPr lang="fr-FR" dirty="0"/>
              <a:t>car </a:t>
            </a:r>
            <a:r>
              <a:rPr lang="fr-FR" b="1" dirty="0"/>
              <a:t>ouvre tous les possibles.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09CFF8-71C8-410B-BB08-0E15DDC7B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dirty="0"/>
              <a:t>  </a:t>
            </a:r>
            <a:r>
              <a:rPr lang="fr-FR" dirty="0">
                <a:solidFill>
                  <a:schemeClr val="accent2"/>
                </a:solidFill>
              </a:rPr>
              <a:t>Une </a:t>
            </a:r>
            <a:r>
              <a:rPr lang="fr-FR" b="1" dirty="0">
                <a:solidFill>
                  <a:schemeClr val="accent2"/>
                </a:solidFill>
              </a:rPr>
              <a:t>communauté souple</a:t>
            </a:r>
            <a:endParaRPr lang="fr-FR" dirty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45CC54-E053-412C-8030-8459C5644A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Pour les épilepsies sévères mais pas uniquement.</a:t>
            </a:r>
          </a:p>
          <a:p>
            <a:r>
              <a:rPr lang="fr-FR" dirty="0"/>
              <a:t> Permet avant tout </a:t>
            </a:r>
            <a:r>
              <a:rPr lang="fr-FR" b="1" dirty="0"/>
              <a:t>l’ouverture et la circulation des savoirs, des expériences. (appui des autres COP )</a:t>
            </a:r>
          </a:p>
          <a:p>
            <a:r>
              <a:rPr lang="fr-FR" dirty="0"/>
              <a:t>Permet </a:t>
            </a:r>
            <a:r>
              <a:rPr lang="fr-FR" b="1" dirty="0"/>
              <a:t>de s’adapter aux progrès </a:t>
            </a:r>
            <a:r>
              <a:rPr lang="fr-FR" dirty="0"/>
              <a:t>de la science et des </a:t>
            </a:r>
            <a:r>
              <a:rPr lang="fr-FR" b="1" dirty="0"/>
              <a:t>techniques</a:t>
            </a:r>
            <a:r>
              <a:rPr lang="fr-FR" dirty="0"/>
              <a:t> ainsi qu’aux différents profils</a:t>
            </a: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342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0068278D-3A38-4195-B136-E5485A713950}"/>
              </a:ext>
            </a:extLst>
          </p:cNvPr>
          <p:cNvSpPr txBox="1">
            <a:spLocks/>
          </p:cNvSpPr>
          <p:nvPr/>
        </p:nvSpPr>
        <p:spPr>
          <a:xfrm>
            <a:off x="838200" y="78243"/>
            <a:ext cx="10515600" cy="1067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rgbClr val="E83C4E"/>
                </a:solidFill>
              </a:rPr>
              <a:t>LE MODÈLE : UN ESPACE MULTIMODAL D’ENGAGEMENT ET DE PARTICIPATION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EFA377-E8A0-4B07-BAEB-A5F6CD2D0A10}"/>
              </a:ext>
            </a:extLst>
          </p:cNvPr>
          <p:cNvSpPr/>
          <p:nvPr/>
        </p:nvSpPr>
        <p:spPr>
          <a:xfrm>
            <a:off x="2179813" y="5961541"/>
            <a:ext cx="81875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rgbClr val="E83C4E"/>
                </a:solidFill>
              </a:rPr>
              <a:t># Nouveau réseau d’apprentissage et de circulation des savoirs</a:t>
            </a:r>
          </a:p>
          <a:p>
            <a:pPr algn="ctr"/>
            <a:r>
              <a:rPr lang="fr-FR" sz="2200" b="1" dirty="0">
                <a:solidFill>
                  <a:srgbClr val="E83C4E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# Un dispositif de capacitation </a:t>
            </a:r>
            <a:endParaRPr lang="fr-FR" sz="2200" b="1" dirty="0">
              <a:solidFill>
                <a:srgbClr val="E83C4E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ADB5C3A-3A55-4DB0-9AB3-64E3F1A88754}"/>
              </a:ext>
            </a:extLst>
          </p:cNvPr>
          <p:cNvGrpSpPr/>
          <p:nvPr/>
        </p:nvGrpSpPr>
        <p:grpSpPr>
          <a:xfrm>
            <a:off x="922500" y="2803596"/>
            <a:ext cx="10691506" cy="2725010"/>
            <a:chOff x="357355" y="2786444"/>
            <a:chExt cx="11971812" cy="301451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FDB8B97-A0CC-41D0-A70C-58983581E355}"/>
                </a:ext>
              </a:extLst>
            </p:cNvPr>
            <p:cNvGrpSpPr/>
            <p:nvPr/>
          </p:nvGrpSpPr>
          <p:grpSpPr>
            <a:xfrm>
              <a:off x="425064" y="2786444"/>
              <a:ext cx="11418241" cy="1763693"/>
              <a:chOff x="1306090" y="3746230"/>
              <a:chExt cx="9946065" cy="1582091"/>
            </a:xfrm>
          </p:grpSpPr>
          <p:sp>
            <p:nvSpPr>
              <p:cNvPr id="7" name="Organigramme : Connecteur 6">
                <a:extLst>
                  <a:ext uri="{FF2B5EF4-FFF2-40B4-BE49-F238E27FC236}">
                    <a16:creationId xmlns:a16="http://schemas.microsoft.com/office/drawing/2014/main" id="{61B45914-A460-441E-8746-BFA16D0245C0}"/>
                  </a:ext>
                </a:extLst>
              </p:cNvPr>
              <p:cNvSpPr/>
              <p:nvPr/>
            </p:nvSpPr>
            <p:spPr>
              <a:xfrm>
                <a:off x="1306090" y="3746230"/>
                <a:ext cx="1600200" cy="1533977"/>
              </a:xfrm>
              <a:prstGeom prst="flowChartConnector">
                <a:avLst/>
              </a:prstGeom>
              <a:solidFill>
                <a:srgbClr val="D8E9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Organigramme : Connecteur 24">
                <a:extLst>
                  <a:ext uri="{FF2B5EF4-FFF2-40B4-BE49-F238E27FC236}">
                    <a16:creationId xmlns:a16="http://schemas.microsoft.com/office/drawing/2014/main" id="{109553FF-1147-4F88-B90A-FA6FA2FF269C}"/>
                  </a:ext>
                </a:extLst>
              </p:cNvPr>
              <p:cNvSpPr/>
              <p:nvPr/>
            </p:nvSpPr>
            <p:spPr>
              <a:xfrm>
                <a:off x="3329148" y="3768667"/>
                <a:ext cx="1600200" cy="1533977"/>
              </a:xfrm>
              <a:prstGeom prst="flowChartConnector">
                <a:avLst/>
              </a:prstGeom>
              <a:solidFill>
                <a:srgbClr val="D8E9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Organigramme : Connecteur 26">
                <a:extLst>
                  <a:ext uri="{FF2B5EF4-FFF2-40B4-BE49-F238E27FC236}">
                    <a16:creationId xmlns:a16="http://schemas.microsoft.com/office/drawing/2014/main" id="{E90763A9-080F-4571-8D9A-9478FC1AE417}"/>
                  </a:ext>
                </a:extLst>
              </p:cNvPr>
              <p:cNvSpPr/>
              <p:nvPr/>
            </p:nvSpPr>
            <p:spPr>
              <a:xfrm>
                <a:off x="5414637" y="3768667"/>
                <a:ext cx="1600200" cy="1533977"/>
              </a:xfrm>
              <a:prstGeom prst="flowChartConnector">
                <a:avLst/>
              </a:prstGeom>
              <a:solidFill>
                <a:srgbClr val="D8E9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Organigramme : Connecteur 27">
                <a:extLst>
                  <a:ext uri="{FF2B5EF4-FFF2-40B4-BE49-F238E27FC236}">
                    <a16:creationId xmlns:a16="http://schemas.microsoft.com/office/drawing/2014/main" id="{003EB3EB-18BC-4642-A3F0-EC33817C481D}"/>
                  </a:ext>
                </a:extLst>
              </p:cNvPr>
              <p:cNvSpPr/>
              <p:nvPr/>
            </p:nvSpPr>
            <p:spPr>
              <a:xfrm>
                <a:off x="7539481" y="3794344"/>
                <a:ext cx="1600200" cy="1533977"/>
              </a:xfrm>
              <a:prstGeom prst="flowChartConnector">
                <a:avLst/>
              </a:prstGeom>
              <a:solidFill>
                <a:srgbClr val="D8E9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Organigramme : Connecteur 28">
                <a:extLst>
                  <a:ext uri="{FF2B5EF4-FFF2-40B4-BE49-F238E27FC236}">
                    <a16:creationId xmlns:a16="http://schemas.microsoft.com/office/drawing/2014/main" id="{0E761FE9-7223-499B-B93A-04A31820C787}"/>
                  </a:ext>
                </a:extLst>
              </p:cNvPr>
              <p:cNvSpPr/>
              <p:nvPr/>
            </p:nvSpPr>
            <p:spPr>
              <a:xfrm>
                <a:off x="9651955" y="3751254"/>
                <a:ext cx="1600200" cy="1533977"/>
              </a:xfrm>
              <a:prstGeom prst="flowChartConnector">
                <a:avLst/>
              </a:prstGeom>
              <a:solidFill>
                <a:srgbClr val="D8E9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6" name="Picture 2" descr="Ampoule Avec Rayons Briller Symbole Dénergie Et Didée Isolé Sur Le Fond  Blanc Vecteurs libres de droits et plus d'images vectorielles de Ampoule  électrique - iStock">
                <a:extLst>
                  <a:ext uri="{FF2B5EF4-FFF2-40B4-BE49-F238E27FC236}">
                    <a16:creationId xmlns:a16="http://schemas.microsoft.com/office/drawing/2014/main" id="{72633594-43C4-41C8-B3C4-ECCDBF51A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93" t="10177" r="16626" b="8307"/>
              <a:stretch/>
            </p:blipFill>
            <p:spPr bwMode="auto">
              <a:xfrm>
                <a:off x="1444621" y="3839592"/>
                <a:ext cx="1273647" cy="1392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D52E36C6-FFCF-4C27-852E-0377C6443A48}"/>
                  </a:ext>
                </a:extLst>
              </p:cNvPr>
              <p:cNvGrpSpPr/>
              <p:nvPr/>
            </p:nvGrpSpPr>
            <p:grpSpPr>
              <a:xfrm>
                <a:off x="3845311" y="4085299"/>
                <a:ext cx="654847" cy="1037293"/>
                <a:chOff x="4077331" y="1705729"/>
                <a:chExt cx="1167973" cy="186767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A4DA7B71-5A2F-4604-88F7-38C37FD08096}"/>
                    </a:ext>
                  </a:extLst>
                </p:cNvPr>
                <p:cNvSpPr/>
                <p:nvPr/>
              </p:nvSpPr>
              <p:spPr>
                <a:xfrm>
                  <a:off x="4077331" y="1705729"/>
                  <a:ext cx="1167973" cy="149984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191F2AE-C49B-4B48-A9C9-F6DA8EEC9DF7}"/>
                    </a:ext>
                  </a:extLst>
                </p:cNvPr>
                <p:cNvSpPr/>
                <p:nvPr/>
              </p:nvSpPr>
              <p:spPr>
                <a:xfrm>
                  <a:off x="4183158" y="1864635"/>
                  <a:ext cx="312234" cy="53010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3862DCF-AB7D-4A52-B744-228795D77CEA}"/>
                    </a:ext>
                  </a:extLst>
                </p:cNvPr>
                <p:cNvSpPr/>
                <p:nvPr/>
              </p:nvSpPr>
              <p:spPr>
                <a:xfrm>
                  <a:off x="4632469" y="1865332"/>
                  <a:ext cx="501805" cy="33215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1173AE38-E7B8-4076-90E1-902DD5051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0175" y="2588823"/>
                  <a:ext cx="92409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68580B05-20C8-48F2-B9EA-9E95A7B10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3158" y="2765334"/>
                  <a:ext cx="9241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381D1071-E82E-4BAA-8384-8FC57E6D6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0176" y="2866220"/>
                  <a:ext cx="55610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lèche : droite 15">
                  <a:extLst>
                    <a:ext uri="{FF2B5EF4-FFF2-40B4-BE49-F238E27FC236}">
                      <a16:creationId xmlns:a16="http://schemas.microsoft.com/office/drawing/2014/main" id="{F2805C36-7A3B-4DBB-8013-F1877ADADB6C}"/>
                    </a:ext>
                  </a:extLst>
                </p:cNvPr>
                <p:cNvSpPr/>
                <p:nvPr/>
              </p:nvSpPr>
              <p:spPr>
                <a:xfrm rot="14763929">
                  <a:off x="4746394" y="3184572"/>
                  <a:ext cx="596743" cy="180920"/>
                </a:xfrm>
                <a:prstGeom prst="righ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FEB9924E-316F-43EB-9A5C-887065447C5C}"/>
                  </a:ext>
                </a:extLst>
              </p:cNvPr>
              <p:cNvGrpSpPr/>
              <p:nvPr/>
            </p:nvGrpSpPr>
            <p:grpSpPr>
              <a:xfrm>
                <a:off x="5761606" y="4139430"/>
                <a:ext cx="912612" cy="889893"/>
                <a:chOff x="6256067" y="1284118"/>
                <a:chExt cx="1224547" cy="1513343"/>
              </a:xfrm>
            </p:grpSpPr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2C967066-58CC-4B12-ABAF-9989E7E07AA1}"/>
                    </a:ext>
                  </a:extLst>
                </p:cNvPr>
                <p:cNvSpPr/>
                <p:nvPr/>
              </p:nvSpPr>
              <p:spPr>
                <a:xfrm>
                  <a:off x="6345044" y="2096429"/>
                  <a:ext cx="367990" cy="359221"/>
                </a:xfrm>
                <a:prstGeom prst="flowChartConnector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73FFAEC7-C524-4A08-860E-633EB121EE01}"/>
                    </a:ext>
                  </a:extLst>
                </p:cNvPr>
                <p:cNvSpPr/>
                <p:nvPr/>
              </p:nvSpPr>
              <p:spPr>
                <a:xfrm>
                  <a:off x="7017834" y="2106244"/>
                  <a:ext cx="367990" cy="359221"/>
                </a:xfrm>
                <a:prstGeom prst="flowChartConnector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Organigramme : Délai 20">
                  <a:extLst>
                    <a:ext uri="{FF2B5EF4-FFF2-40B4-BE49-F238E27FC236}">
                      <a16:creationId xmlns:a16="http://schemas.microsoft.com/office/drawing/2014/main" id="{C3FE9B33-7D4F-4C52-AF2F-AEB5F197AB0E}"/>
                    </a:ext>
                  </a:extLst>
                </p:cNvPr>
                <p:cNvSpPr/>
                <p:nvPr/>
              </p:nvSpPr>
              <p:spPr>
                <a:xfrm rot="16200000">
                  <a:off x="6391790" y="2433470"/>
                  <a:ext cx="274498" cy="453483"/>
                </a:xfrm>
                <a:prstGeom prst="flowChartDelay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Organigramme : Délai 22">
                  <a:extLst>
                    <a:ext uri="{FF2B5EF4-FFF2-40B4-BE49-F238E27FC236}">
                      <a16:creationId xmlns:a16="http://schemas.microsoft.com/office/drawing/2014/main" id="{A9EBF23B-7B42-4E61-A9ED-E2B3AF16E53B}"/>
                    </a:ext>
                  </a:extLst>
                </p:cNvPr>
                <p:cNvSpPr/>
                <p:nvPr/>
              </p:nvSpPr>
              <p:spPr>
                <a:xfrm rot="16200000">
                  <a:off x="7064580" y="2431380"/>
                  <a:ext cx="274498" cy="453483"/>
                </a:xfrm>
                <a:prstGeom prst="flowChartDelay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Bulle narrative : rectangle à coins arrondis 25">
                  <a:extLst>
                    <a:ext uri="{FF2B5EF4-FFF2-40B4-BE49-F238E27FC236}">
                      <a16:creationId xmlns:a16="http://schemas.microsoft.com/office/drawing/2014/main" id="{882C0694-9333-48E4-A7E0-BE7D4DC7B2FD}"/>
                    </a:ext>
                  </a:extLst>
                </p:cNvPr>
                <p:cNvSpPr/>
                <p:nvPr/>
              </p:nvSpPr>
              <p:spPr>
                <a:xfrm>
                  <a:off x="6256067" y="1284118"/>
                  <a:ext cx="680226" cy="538845"/>
                </a:xfrm>
                <a:prstGeom prst="wedgeRoundRectCallout">
                  <a:avLst>
                    <a:gd name="adj1" fmla="val -33128"/>
                    <a:gd name="adj2" fmla="val 77165"/>
                    <a:gd name="adj3" fmla="val 16667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Bulle narrative : rectangle à coins arrondis 21">
                  <a:extLst>
                    <a:ext uri="{FF2B5EF4-FFF2-40B4-BE49-F238E27FC236}">
                      <a16:creationId xmlns:a16="http://schemas.microsoft.com/office/drawing/2014/main" id="{9420FDAB-4AB9-43A8-8EAC-594F51BA5D38}"/>
                    </a:ext>
                  </a:extLst>
                </p:cNvPr>
                <p:cNvSpPr/>
                <p:nvPr/>
              </p:nvSpPr>
              <p:spPr>
                <a:xfrm>
                  <a:off x="6800388" y="1405053"/>
                  <a:ext cx="680226" cy="538845"/>
                </a:xfrm>
                <a:prstGeom prst="wedgeRoundRectCallout">
                  <a:avLst>
                    <a:gd name="adj1" fmla="val 40642"/>
                    <a:gd name="adj2" fmla="val 73026"/>
                    <a:gd name="adj3" fmla="val 16667"/>
                  </a:avLst>
                </a:prstGeom>
                <a:solidFill>
                  <a:srgbClr val="D8E9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028" name="Picture 4" descr="Dessin Au Trait Continu Dun Ordinateur Portable Modern Vecteurs libres de  droits et plus d'images vectorielles de Ordinateur portable - iStock">
                <a:extLst>
                  <a:ext uri="{FF2B5EF4-FFF2-40B4-BE49-F238E27FC236}">
                    <a16:creationId xmlns:a16="http://schemas.microsoft.com/office/drawing/2014/main" id="{8482B497-042C-4F79-8C7F-3B0605A74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8917" y="4050787"/>
                <a:ext cx="1534426" cy="1021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Vase de laborator miniaturi Royalty Free Stock SVG Vector">
                <a:extLst>
                  <a:ext uri="{FF2B5EF4-FFF2-40B4-BE49-F238E27FC236}">
                    <a16:creationId xmlns:a16="http://schemas.microsoft.com/office/drawing/2014/main" id="{4723CF03-BC90-4005-AA7B-AB5143C6CB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20"/>
              <a:stretch/>
            </p:blipFill>
            <p:spPr bwMode="auto">
              <a:xfrm>
                <a:off x="9666929" y="3761965"/>
                <a:ext cx="1497701" cy="1380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0CD24CE-DAC9-49C9-BC08-A6F735E97645}"/>
                </a:ext>
              </a:extLst>
            </p:cNvPr>
            <p:cNvSpPr txBox="1"/>
            <p:nvPr/>
          </p:nvSpPr>
          <p:spPr>
            <a:xfrm>
              <a:off x="2711976" y="4546523"/>
              <a:ext cx="1785264" cy="1235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dirty="0"/>
                <a:t>Une base de ressources et d’informations, ex : webinaire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AC29C64-1132-4D79-9AC5-6F3CE7627F69}"/>
                </a:ext>
              </a:extLst>
            </p:cNvPr>
            <p:cNvSpPr txBox="1"/>
            <p:nvPr/>
          </p:nvSpPr>
          <p:spPr>
            <a:xfrm>
              <a:off x="357355" y="4546523"/>
              <a:ext cx="1972473" cy="123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dirty="0"/>
                <a:t>Les plénières : des espaces de partage d’idées et de confrontations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7490F33-DE6C-4C08-80BB-EF1DA00D2C76}"/>
                </a:ext>
              </a:extLst>
            </p:cNvPr>
            <p:cNvSpPr txBox="1"/>
            <p:nvPr/>
          </p:nvSpPr>
          <p:spPr>
            <a:xfrm>
              <a:off x="4933653" y="4565636"/>
              <a:ext cx="2144246" cy="123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dirty="0"/>
                <a:t>Des cercles/groupes de travail. Coconstruire et produire ensemble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C44944C-2EEC-4E84-A6E5-08C1D3CEAC0C}"/>
                </a:ext>
              </a:extLst>
            </p:cNvPr>
            <p:cNvSpPr txBox="1"/>
            <p:nvPr/>
          </p:nvSpPr>
          <p:spPr>
            <a:xfrm>
              <a:off x="7302277" y="4565636"/>
              <a:ext cx="2478610" cy="123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b="1" dirty="0">
                  <a:solidFill>
                    <a:srgbClr val="E83C4E"/>
                  </a:solidFill>
                </a:rPr>
                <a:t>NEW</a:t>
              </a:r>
              <a:r>
                <a:rPr lang="fr-FR" sz="1700" dirty="0"/>
                <a:t> : Des ateliers de formation en ligne pour soutenir le </a:t>
              </a:r>
              <a:r>
                <a:rPr lang="fr-FR" sz="1700" dirty="0" err="1"/>
                <a:t>dvpt</a:t>
              </a:r>
              <a:r>
                <a:rPr lang="fr-FR" sz="1700" dirty="0"/>
                <a:t> de nouvelles compétences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541F337-33AD-4ACB-A620-7FB8A36361A2}"/>
                </a:ext>
              </a:extLst>
            </p:cNvPr>
            <p:cNvSpPr txBox="1"/>
            <p:nvPr/>
          </p:nvSpPr>
          <p:spPr>
            <a:xfrm>
              <a:off x="9850557" y="4546523"/>
              <a:ext cx="2478610" cy="123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700" b="1" dirty="0">
                  <a:solidFill>
                    <a:srgbClr val="E83C4E"/>
                  </a:solidFill>
                </a:rPr>
                <a:t>NEW</a:t>
              </a:r>
              <a:r>
                <a:rPr lang="fr-FR" sz="1700" dirty="0"/>
                <a:t> : Des espaces d’expérimentations, de recherches actions, d’outillage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F225FBA1-192B-4C86-B483-7D4D1EF6A310}"/>
              </a:ext>
            </a:extLst>
          </p:cNvPr>
          <p:cNvSpPr txBox="1"/>
          <p:nvPr/>
        </p:nvSpPr>
        <p:spPr>
          <a:xfrm>
            <a:off x="687872" y="1295944"/>
            <a:ext cx="1055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Créer un espace de partage fédérateur, ouvert à tous et apprenant.</a:t>
            </a:r>
          </a:p>
          <a:p>
            <a:pPr algn="ctr"/>
            <a:r>
              <a:rPr lang="fr-FR" sz="2000" dirty="0"/>
              <a:t>Un univers collaboratif qui correspond aux différents besoins</a:t>
            </a:r>
          </a:p>
          <a:p>
            <a:pPr algn="ctr"/>
            <a:r>
              <a:rPr lang="fr-FR" sz="2000" i="1" dirty="0">
                <a:solidFill>
                  <a:srgbClr val="184B99"/>
                </a:solidFill>
              </a:rPr>
              <a:t>Une diversité des espaces d’engagements et de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4223403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ue dentée - Icônes industrie gratuites">
            <a:extLst>
              <a:ext uri="{FF2B5EF4-FFF2-40B4-BE49-F238E27FC236}">
                <a16:creationId xmlns:a16="http://schemas.microsoft.com/office/drawing/2014/main" id="{E5AFDA3B-3D8D-4AE2-BCEE-4347A99F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05" y="24890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4B3EEB-013F-457C-B58B-1285E4395563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792" b="54770"/>
          <a:stretch/>
        </p:blipFill>
        <p:spPr>
          <a:xfrm>
            <a:off x="614206" y="2267931"/>
            <a:ext cx="1739298" cy="1843272"/>
          </a:xfrm>
          <a:prstGeom prst="rect">
            <a:avLst/>
          </a:prstGeom>
        </p:spPr>
      </p:pic>
      <p:pic>
        <p:nvPicPr>
          <p:cNvPr id="7" name="Picture 2" descr="Ampoule Avec Rayons Briller Symbole Dénergie Et Didée Isolé Sur Le Fond  Blanc Vecteurs libres de droits et plus d'images vectorielles de Ampoule  électrique - iStock">
            <a:extLst>
              <a:ext uri="{FF2B5EF4-FFF2-40B4-BE49-F238E27FC236}">
                <a16:creationId xmlns:a16="http://schemas.microsoft.com/office/drawing/2014/main" id="{98894085-0E64-427B-9C1D-6CAAA972A91B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10177" r="16626" b="8307"/>
          <a:stretch/>
        </p:blipFill>
        <p:spPr bwMode="auto">
          <a:xfrm>
            <a:off x="6839702" y="4537378"/>
            <a:ext cx="1305560" cy="14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B818E52-5A33-46B9-91FA-7C691E6E920D}"/>
              </a:ext>
            </a:extLst>
          </p:cNvPr>
          <p:cNvSpPr txBox="1">
            <a:spLocks/>
          </p:cNvSpPr>
          <p:nvPr/>
        </p:nvSpPr>
        <p:spPr>
          <a:xfrm>
            <a:off x="3873495" y="168442"/>
            <a:ext cx="4445010" cy="613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400">
                <a:solidFill>
                  <a:srgbClr val="E83C4E"/>
                </a:solidFill>
                <a:latin typeface="+mn-lt"/>
              </a:rPr>
              <a:t>CE QUE GÉNÈRE LA COP</a:t>
            </a:r>
            <a:endParaRPr lang="fr-FR" sz="3400" dirty="0">
              <a:solidFill>
                <a:srgbClr val="E83C4E"/>
              </a:solidFill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2F9A1A-D5A7-4AB6-BEFB-83F46103CC67}"/>
              </a:ext>
            </a:extLst>
          </p:cNvPr>
          <p:cNvSpPr txBox="1"/>
          <p:nvPr/>
        </p:nvSpPr>
        <p:spPr>
          <a:xfrm>
            <a:off x="566569" y="782053"/>
            <a:ext cx="1105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>
                <a:solidFill>
                  <a:srgbClr val="184B99"/>
                </a:solidFill>
              </a:rPr>
              <a:t>« Ce que j’apprends et que je développe dans la </a:t>
            </a:r>
            <a:r>
              <a:rPr lang="fr-FR" sz="2200" b="1" i="1" dirty="0" err="1">
                <a:solidFill>
                  <a:srgbClr val="184B99"/>
                </a:solidFill>
              </a:rPr>
              <a:t>CoP</a:t>
            </a:r>
            <a:r>
              <a:rPr lang="fr-FR" sz="2200" b="1" i="1" dirty="0">
                <a:solidFill>
                  <a:srgbClr val="184B99"/>
                </a:solidFill>
              </a:rPr>
              <a:t> a un impact dans ma pratique de professionnel et d’aidant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2C718C-FE4F-4399-9155-AA01F75E91FA}"/>
              </a:ext>
            </a:extLst>
          </p:cNvPr>
          <p:cNvSpPr txBox="1"/>
          <p:nvPr/>
        </p:nvSpPr>
        <p:spPr>
          <a:xfrm>
            <a:off x="5325862" y="179637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29839"/>
                </a:solidFill>
              </a:rPr>
              <a:t>Un développement des connaissances des professionnels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6DB7D4-0E4E-4C76-A5E2-C47BB94B0FE5}"/>
              </a:ext>
            </a:extLst>
          </p:cNvPr>
          <p:cNvSpPr txBox="1"/>
          <p:nvPr/>
        </p:nvSpPr>
        <p:spPr>
          <a:xfrm>
            <a:off x="7894930" y="2532682"/>
            <a:ext cx="269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La valorisation des professionnels qui stimule la motivation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4AF03E-F915-4DD7-8D14-134364782FAC}"/>
              </a:ext>
            </a:extLst>
          </p:cNvPr>
          <p:cNvSpPr txBox="1"/>
          <p:nvPr/>
        </p:nvSpPr>
        <p:spPr>
          <a:xfrm>
            <a:off x="8310069" y="3337506"/>
            <a:ext cx="260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29839"/>
                </a:solidFill>
              </a:rPr>
              <a:t>Un transfert des connaissances et des bonnes pratiques facilitées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1C8C98-1768-48C4-A678-76C4C83179A1}"/>
              </a:ext>
            </a:extLst>
          </p:cNvPr>
          <p:cNvSpPr txBox="1"/>
          <p:nvPr/>
        </p:nvSpPr>
        <p:spPr>
          <a:xfrm>
            <a:off x="7714372" y="4111203"/>
            <a:ext cx="319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Un partage permanent des expériences et des pratiques (veille et actualisation)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00D38D-A2B2-4B62-8BAE-44B136042B5D}"/>
              </a:ext>
            </a:extLst>
          </p:cNvPr>
          <p:cNvSpPr txBox="1"/>
          <p:nvPr/>
        </p:nvSpPr>
        <p:spPr>
          <a:xfrm>
            <a:off x="3797258" y="5992718"/>
            <a:ext cx="5903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L’accès à des projets de recherche-action et une inscription dans des expérimentations nouvelles (ex : capse)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4DB420-AE15-4DF6-A332-4DB3A45A5F1D}"/>
              </a:ext>
            </a:extLst>
          </p:cNvPr>
          <p:cNvSpPr txBox="1"/>
          <p:nvPr/>
        </p:nvSpPr>
        <p:spPr>
          <a:xfrm>
            <a:off x="2467974" y="4632252"/>
            <a:ext cx="3827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29839"/>
                </a:solidFill>
              </a:rPr>
              <a:t>Le développement de nouvelles compétences répondant aux enjeux des mutations actuelles du secteur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933315-ED4F-4803-BA4D-DF3D3660AADE}"/>
              </a:ext>
            </a:extLst>
          </p:cNvPr>
          <p:cNvSpPr txBox="1"/>
          <p:nvPr/>
        </p:nvSpPr>
        <p:spPr>
          <a:xfrm>
            <a:off x="2555417" y="3641118"/>
            <a:ext cx="3196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Un soutien d’animation et coordination en dehors de l’institution et des fonds de la structure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CE1DB5D-88EE-4D33-B3CD-3EE318118506}"/>
              </a:ext>
            </a:extLst>
          </p:cNvPr>
          <p:cNvSpPr txBox="1"/>
          <p:nvPr/>
        </p:nvSpPr>
        <p:spPr>
          <a:xfrm>
            <a:off x="3573613" y="2722200"/>
            <a:ext cx="1927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29839"/>
                </a:solidFill>
              </a:rPr>
              <a:t>Des mises en lien et réseaux facilités</a:t>
            </a:r>
          </a:p>
        </p:txBody>
      </p:sp>
    </p:spTree>
    <p:extLst>
      <p:ext uri="{BB962C8B-B14F-4D97-AF65-F5344CB8AC3E}">
        <p14:creationId xmlns:p14="http://schemas.microsoft.com/office/powerpoint/2010/main" val="226189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2685F1D-0642-4B60-B8BC-16D140EA1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3535" y="1921132"/>
            <a:ext cx="4733927" cy="35504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182951-8D7B-435A-B331-99EA75852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917" y="1801040"/>
            <a:ext cx="5107985" cy="3830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AE2D9D-D226-4475-9D8D-3A001A4F2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7504" y="1617253"/>
            <a:ext cx="5318027" cy="39885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47FC62-FFAE-4268-B48E-73217B39D420}"/>
              </a:ext>
            </a:extLst>
          </p:cNvPr>
          <p:cNvSpPr txBox="1"/>
          <p:nvPr/>
        </p:nvSpPr>
        <p:spPr>
          <a:xfrm>
            <a:off x="4352925" y="88899"/>
            <a:ext cx="6191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Présentation de </a:t>
            </a:r>
            <a:r>
              <a:rPr lang="fr-FR" dirty="0" err="1"/>
              <a:t>Copower</a:t>
            </a:r>
            <a:r>
              <a:rPr lang="fr-FR" dirty="0"/>
              <a:t> handicap: </a:t>
            </a:r>
            <a:r>
              <a:rPr lang="fr-FR" dirty="0">
                <a:hlinkClick r:id="rId5"/>
              </a:rPr>
              <a:t>https://www.youtube.com/watch?v=lEmO5magWDI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5434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31FBB-F4C4-4DDF-A278-B95629AE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2 exemples de membres des COPs</a:t>
            </a:r>
          </a:p>
        </p:txBody>
      </p:sp>
      <p:pic>
        <p:nvPicPr>
          <p:cNvPr id="6" name="Espace réservé du contenu 5">
            <a:hlinkClick r:id="rId2"/>
            <a:extLst>
              <a:ext uri="{FF2B5EF4-FFF2-40B4-BE49-F238E27FC236}">
                <a16:creationId xmlns:a16="http://schemas.microsoft.com/office/drawing/2014/main" id="{89D5B772-DE58-7290-D69E-0456F3A813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40000"/>
            <a:ext cx="4359481" cy="2424150"/>
          </a:xfrm>
        </p:spPr>
      </p:pic>
      <p:pic>
        <p:nvPicPr>
          <p:cNvPr id="8" name="Espace réservé du contenu 7">
            <a:hlinkClick r:id="rId4"/>
            <a:extLst>
              <a:ext uri="{FF2B5EF4-FFF2-40B4-BE49-F238E27FC236}">
                <a16:creationId xmlns:a16="http://schemas.microsoft.com/office/drawing/2014/main" id="{6F8B1650-96FE-85B8-7243-6277E3BCCC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43145" y="2540000"/>
            <a:ext cx="4257045" cy="242415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72F42E-3FA6-E394-77F4-86079251DDA1}"/>
              </a:ext>
            </a:extLst>
          </p:cNvPr>
          <p:cNvSpPr txBox="1"/>
          <p:nvPr/>
        </p:nvSpPr>
        <p:spPr>
          <a:xfrm>
            <a:off x="838200" y="5181600"/>
            <a:ext cx="435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Gaëlle Le </a:t>
            </a:r>
            <a:r>
              <a:rPr lang="fr-FR" dirty="0" err="1"/>
              <a:t>Pabic</a:t>
            </a:r>
            <a:r>
              <a:rPr lang="fr-FR" dirty="0"/>
              <a:t> nous parle de la COP Bretagne-Pays de la Loire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6C14F5-341B-E52A-8AB2-C0F706771007}"/>
              </a:ext>
            </a:extLst>
          </p:cNvPr>
          <p:cNvSpPr txBox="1"/>
          <p:nvPr/>
        </p:nvSpPr>
        <p:spPr>
          <a:xfrm>
            <a:off x="6743145" y="5310695"/>
            <a:ext cx="435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Christine </a:t>
            </a:r>
            <a:r>
              <a:rPr lang="fr-FR" dirty="0" err="1"/>
              <a:t>Dehaud</a:t>
            </a:r>
            <a:r>
              <a:rPr lang="fr-FR" dirty="0"/>
              <a:t>, mère d’une personne épileptique et membre de la CO Bretagne-Pays de la Loire, nous parle de son </a:t>
            </a:r>
            <a:r>
              <a:rPr lang="fr-FR"/>
              <a:t>expérience dans la COP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94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vertébré, vermine, Insecte à ailes membraneuses, arthropode&#10;&#10;Description générée automatiquement">
            <a:extLst>
              <a:ext uri="{FF2B5EF4-FFF2-40B4-BE49-F238E27FC236}">
                <a16:creationId xmlns:a16="http://schemas.microsoft.com/office/drawing/2014/main" id="{A97202A8-CE37-5B24-89B9-56A638FB0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r="4117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45F6F5-C5F2-93DF-2646-BFB667C5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Ça me dit ! Et vous 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21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F31FBB-F4C4-4DDF-A278-B95629AE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70" y="2479044"/>
            <a:ext cx="10767390" cy="1899912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De l’expertise à la ressource.</a:t>
            </a:r>
            <a:br>
              <a:rPr lang="fr-FR" sz="4000" dirty="0"/>
            </a:br>
            <a:r>
              <a:rPr lang="fr-FR" sz="4000" dirty="0"/>
              <a:t>Le modèle de la ruche.</a:t>
            </a:r>
          </a:p>
        </p:txBody>
      </p:sp>
    </p:spTree>
    <p:extLst>
      <p:ext uri="{BB962C8B-B14F-4D97-AF65-F5344CB8AC3E}">
        <p14:creationId xmlns:p14="http://schemas.microsoft.com/office/powerpoint/2010/main" val="35406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6B05C-C050-4486-B3EE-EA3FD197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5"/>
            <a:ext cx="10515600" cy="827181"/>
          </a:xfrm>
        </p:spPr>
        <p:txBody>
          <a:bodyPr/>
          <a:lstStyle/>
          <a:p>
            <a:r>
              <a:rPr lang="fr-FR" sz="3200" dirty="0"/>
              <a:t>27 participants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B8EE33-1194-4B48-9341-891F98F5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7016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Tous les participants se sont montrés motivés avec une réelle envie de faire connaissance, de tisser des liens. Nous avons aussi trouvé une sincère curiosité.</a:t>
            </a:r>
          </a:p>
          <a:p>
            <a:r>
              <a:rPr lang="fr-FR" dirty="0"/>
              <a:t>L’envie d’améliorer la qualité de vie des personnes accompagnées.</a:t>
            </a:r>
          </a:p>
          <a:p>
            <a:r>
              <a:rPr lang="fr-FR" dirty="0"/>
              <a:t>Un repérage très clair des problématiques. </a:t>
            </a:r>
          </a:p>
          <a:p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F92AE28-6C39-476B-906E-75BD40E70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429596"/>
              </p:ext>
            </p:extLst>
          </p:nvPr>
        </p:nvGraphicFramePr>
        <p:xfrm>
          <a:off x="2714624" y="3686175"/>
          <a:ext cx="7620001" cy="3017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5877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6C0FC6A3-F7F4-466F-A6C7-E181E4648F24}"/>
              </a:ext>
            </a:extLst>
          </p:cNvPr>
          <p:cNvGrpSpPr/>
          <p:nvPr/>
        </p:nvGrpSpPr>
        <p:grpSpPr>
          <a:xfrm>
            <a:off x="4234681" y="2499902"/>
            <a:ext cx="1672333" cy="1819134"/>
            <a:chOff x="4488087" y="2620652"/>
            <a:chExt cx="1150563" cy="991321"/>
          </a:xfrm>
        </p:grpSpPr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EC122841-61D6-437C-863F-B6EDAC5F2F3A}"/>
                </a:ext>
              </a:extLst>
            </p:cNvPr>
            <p:cNvSpPr/>
            <p:nvPr/>
          </p:nvSpPr>
          <p:spPr>
            <a:xfrm rot="18660151">
              <a:off x="4533448" y="2840283"/>
              <a:ext cx="588459" cy="149197"/>
            </a:xfrm>
            <a:prstGeom prst="right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A3E56847-AB2C-433A-945A-005A4D3BBB7A}"/>
                </a:ext>
              </a:extLst>
            </p:cNvPr>
            <p:cNvSpPr/>
            <p:nvPr/>
          </p:nvSpPr>
          <p:spPr>
            <a:xfrm rot="20420610">
              <a:off x="4535039" y="2943482"/>
              <a:ext cx="1103611" cy="127852"/>
            </a:xfrm>
            <a:prstGeom prst="right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D4DCD037-0649-41DC-9650-1CD0190B7813}"/>
                </a:ext>
              </a:extLst>
            </p:cNvPr>
            <p:cNvSpPr/>
            <p:nvPr/>
          </p:nvSpPr>
          <p:spPr>
            <a:xfrm rot="406223">
              <a:off x="4564604" y="3155044"/>
              <a:ext cx="1046351" cy="118335"/>
            </a:xfrm>
            <a:prstGeom prst="right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F54BB4F3-7CF0-4E87-A9AD-BF1A421333D2}"/>
                </a:ext>
              </a:extLst>
            </p:cNvPr>
            <p:cNvSpPr/>
            <p:nvPr/>
          </p:nvSpPr>
          <p:spPr>
            <a:xfrm rot="1894497">
              <a:off x="4488087" y="3285808"/>
              <a:ext cx="984966" cy="121149"/>
            </a:xfrm>
            <a:prstGeom prst="right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7F8CE4C7-FCA2-4EF9-9786-8F27D7642998}"/>
                </a:ext>
              </a:extLst>
            </p:cNvPr>
            <p:cNvSpPr/>
            <p:nvPr/>
          </p:nvSpPr>
          <p:spPr>
            <a:xfrm rot="3609623">
              <a:off x="4470549" y="3301846"/>
              <a:ext cx="456599" cy="163656"/>
            </a:xfrm>
            <a:prstGeom prst="right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Graphique 10" descr="Flèche : courbe dans le sens des aiguilles d’une montre avec un remplissage uni">
            <a:extLst>
              <a:ext uri="{FF2B5EF4-FFF2-40B4-BE49-F238E27FC236}">
                <a16:creationId xmlns:a16="http://schemas.microsoft.com/office/drawing/2014/main" id="{A23D1940-EF7E-4A89-9D26-5BE8A177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322927">
            <a:off x="7812168" y="2308653"/>
            <a:ext cx="914400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B13CF9F-F5DC-4A3C-8C32-5723A3A8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02453">
            <a:off x="5310989" y="794482"/>
            <a:ext cx="1615580" cy="1542422"/>
          </a:xfrm>
          <a:prstGeom prst="rect">
            <a:avLst/>
          </a:prstGeom>
        </p:spPr>
      </p:pic>
      <p:sp>
        <p:nvSpPr>
          <p:cNvPr id="20" name="Hexagone 19">
            <a:extLst>
              <a:ext uri="{FF2B5EF4-FFF2-40B4-BE49-F238E27FC236}">
                <a16:creationId xmlns:a16="http://schemas.microsoft.com/office/drawing/2014/main" id="{375E3FB5-F9F6-4079-BC4F-B70F5653B16D}"/>
              </a:ext>
            </a:extLst>
          </p:cNvPr>
          <p:cNvSpPr/>
          <p:nvPr/>
        </p:nvSpPr>
        <p:spPr>
          <a:xfrm>
            <a:off x="5979763" y="4324292"/>
            <a:ext cx="1382353" cy="128716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76200" cap="flat" cmpd="sng" algn="ctr">
            <a:noFill/>
            <a:prstDash val="solid"/>
            <a:miter lim="800000"/>
          </a:ln>
          <a:effectLst>
            <a:outerShdw dist="2540000" sx="1000" sy="1000" algn="ctr">
              <a:schemeClr val="accent6">
                <a:lumMod val="60000"/>
                <a:lumOff val="40000"/>
                <a:alpha val="16000"/>
              </a:schemeClr>
            </a:outerShdw>
          </a:effectLst>
          <a:scene3d>
            <a:camera prst="perspectiveFront" fov="2700000">
              <a:rot lat="20270650" lon="561568" rev="20134259"/>
            </a:camera>
            <a:lightRig rig="soft" dir="t">
              <a:rot lat="0" lon="0" rev="16800000"/>
            </a:lightRig>
          </a:scene3d>
          <a:sp3d extrusionH="76200" contourW="12700" prstMaterial="translucentPowder">
            <a:bevelT w="158750" h="273050" prst="softRound"/>
            <a:bevelB w="787400" h="63500"/>
            <a:extrusionClr>
              <a:schemeClr val="accent6">
                <a:lumMod val="20000"/>
                <a:lumOff val="8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e 17">
            <a:extLst>
              <a:ext uri="{FF2B5EF4-FFF2-40B4-BE49-F238E27FC236}">
                <a16:creationId xmlns:a16="http://schemas.microsoft.com/office/drawing/2014/main" id="{F9CF08C8-5F0F-4B8B-A085-A67C982FD97B}"/>
              </a:ext>
            </a:extLst>
          </p:cNvPr>
          <p:cNvSpPr/>
          <p:nvPr/>
        </p:nvSpPr>
        <p:spPr>
          <a:xfrm rot="21329373">
            <a:off x="3999140" y="4374387"/>
            <a:ext cx="1405055" cy="1280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76200" cap="flat" cmpd="sng" algn="ctr">
            <a:noFill/>
            <a:prstDash val="solid"/>
            <a:miter lim="800000"/>
          </a:ln>
          <a:effectLst>
            <a:outerShdw dist="2540000" sx="1000" sy="1000" algn="ctr">
              <a:schemeClr val="accent6">
                <a:lumMod val="60000"/>
                <a:lumOff val="40000"/>
                <a:alpha val="16000"/>
              </a:schemeClr>
            </a:outerShdw>
          </a:effectLst>
          <a:scene3d>
            <a:camera prst="perspectiveFront" fov="2700000">
              <a:rot lat="20270650" lon="561568" rev="20134259"/>
            </a:camera>
            <a:lightRig rig="soft" dir="t">
              <a:rot lat="0" lon="0" rev="16800000"/>
            </a:lightRig>
          </a:scene3d>
          <a:sp3d extrusionH="76200" contourW="12700" prstMaterial="translucentPowder">
            <a:bevelT w="158750" h="273050" prst="softRound"/>
            <a:bevelB w="787400" h="63500"/>
            <a:extrusionClr>
              <a:schemeClr val="accent6">
                <a:lumMod val="20000"/>
                <a:lumOff val="8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exagone 18">
            <a:extLst>
              <a:ext uri="{FF2B5EF4-FFF2-40B4-BE49-F238E27FC236}">
                <a16:creationId xmlns:a16="http://schemas.microsoft.com/office/drawing/2014/main" id="{8CF64516-8E4C-48F3-BD26-F0495531108F}"/>
              </a:ext>
            </a:extLst>
          </p:cNvPr>
          <p:cNvSpPr/>
          <p:nvPr/>
        </p:nvSpPr>
        <p:spPr>
          <a:xfrm>
            <a:off x="7576106" y="3187806"/>
            <a:ext cx="1394872" cy="12395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76200" cap="flat" cmpd="sng" algn="ctr">
            <a:noFill/>
            <a:prstDash val="solid"/>
            <a:miter lim="800000"/>
          </a:ln>
          <a:effectLst>
            <a:outerShdw dist="2540000" sx="1000" sy="1000" algn="ctr">
              <a:schemeClr val="accent6">
                <a:lumMod val="60000"/>
                <a:lumOff val="40000"/>
                <a:alpha val="16000"/>
              </a:schemeClr>
            </a:outerShdw>
          </a:effectLst>
          <a:scene3d>
            <a:camera prst="perspectiveFront" fov="2700000">
              <a:rot lat="20270650" lon="561568" rev="20134259"/>
            </a:camera>
            <a:lightRig rig="soft" dir="t">
              <a:rot lat="0" lon="0" rev="16800000"/>
            </a:lightRig>
          </a:scene3d>
          <a:sp3d extrusionH="76200" contourW="12700" prstMaterial="translucentPowder">
            <a:bevelT w="158750" h="273050" prst="softRound"/>
            <a:bevelB w="787400" h="63500"/>
            <a:extrusionClr>
              <a:schemeClr val="accent6">
                <a:lumMod val="20000"/>
                <a:lumOff val="8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que 37" descr="Flèche : courbe dans le sens des aiguilles d’une montre avec un remplissage uni">
            <a:extLst>
              <a:ext uri="{FF2B5EF4-FFF2-40B4-BE49-F238E27FC236}">
                <a16:creationId xmlns:a16="http://schemas.microsoft.com/office/drawing/2014/main" id="{324711A3-035F-45A1-90E0-A7D243AE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948135">
            <a:off x="5187484" y="5256693"/>
            <a:ext cx="914400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9" name="Graphique 38" descr="Flèche : courbe dans le sens des aiguilles d’une montre avec un remplissage uni">
            <a:extLst>
              <a:ext uri="{FF2B5EF4-FFF2-40B4-BE49-F238E27FC236}">
                <a16:creationId xmlns:a16="http://schemas.microsoft.com/office/drawing/2014/main" id="{51BC508A-DA81-40A9-9DE4-09026718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493112">
            <a:off x="7473317" y="4521387"/>
            <a:ext cx="914400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7558DE-2185-429A-88EC-8AF9C03E5504}"/>
              </a:ext>
            </a:extLst>
          </p:cNvPr>
          <p:cNvSpPr txBox="1"/>
          <p:nvPr/>
        </p:nvSpPr>
        <p:spPr>
          <a:xfrm>
            <a:off x="3897055" y="455347"/>
            <a:ext cx="2444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Éclaireuses – cherchent l’information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E0DC774-25D5-4975-AC94-B82B38BCC453}"/>
              </a:ext>
            </a:extLst>
          </p:cNvPr>
          <p:cNvSpPr txBox="1"/>
          <p:nvPr/>
        </p:nvSpPr>
        <p:spPr>
          <a:xfrm>
            <a:off x="7206825" y="707708"/>
            <a:ext cx="282916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Butinage – Collecte des données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473840C-1EC0-463D-9CB5-6125F4D4F44C}"/>
              </a:ext>
            </a:extLst>
          </p:cNvPr>
          <p:cNvSpPr txBox="1"/>
          <p:nvPr/>
        </p:nvSpPr>
        <p:spPr>
          <a:xfrm>
            <a:off x="9152274" y="3161429"/>
            <a:ext cx="28291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– Transformation des informations en ressource accessibles à tous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B4DA1EB-1B02-4F6A-A172-232140746CA0}"/>
              </a:ext>
            </a:extLst>
          </p:cNvPr>
          <p:cNvSpPr txBox="1"/>
          <p:nvPr/>
        </p:nvSpPr>
        <p:spPr>
          <a:xfrm>
            <a:off x="7128241" y="5625769"/>
            <a:ext cx="331435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Concrétisation – diffusion et mise en partage des connaissances acquises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9104BF6-7EC5-4428-849B-AA21AE4F0814}"/>
              </a:ext>
            </a:extLst>
          </p:cNvPr>
          <p:cNvSpPr txBox="1"/>
          <p:nvPr/>
        </p:nvSpPr>
        <p:spPr>
          <a:xfrm>
            <a:off x="1898210" y="5547515"/>
            <a:ext cx="268177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Pollinisation –Essaimage des connaissances et des ressources.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1E151D0-6DA5-4725-A0A8-D51018F82F38}"/>
              </a:ext>
            </a:extLst>
          </p:cNvPr>
          <p:cNvSpPr txBox="1"/>
          <p:nvPr/>
        </p:nvSpPr>
        <p:spPr>
          <a:xfrm>
            <a:off x="5822856" y="3044870"/>
            <a:ext cx="2444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alvéole = Un groupe de travail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1F2A37-7F48-4B8E-84C2-1703437FCEAC}"/>
              </a:ext>
            </a:extLst>
          </p:cNvPr>
          <p:cNvGrpSpPr/>
          <p:nvPr/>
        </p:nvGrpSpPr>
        <p:grpSpPr>
          <a:xfrm>
            <a:off x="4166406" y="1131185"/>
            <a:ext cx="1359389" cy="1189194"/>
            <a:chOff x="9474217" y="1174690"/>
            <a:chExt cx="1359389" cy="1189194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8D2A5BC5-5DB1-4204-AA4F-F5F26022A3B0}"/>
                </a:ext>
              </a:extLst>
            </p:cNvPr>
            <p:cNvGrpSpPr/>
            <p:nvPr/>
          </p:nvGrpSpPr>
          <p:grpSpPr>
            <a:xfrm rot="1524133">
              <a:off x="9474217" y="1174690"/>
              <a:ext cx="1359389" cy="1189194"/>
              <a:chOff x="9474217" y="1174690"/>
              <a:chExt cx="1359389" cy="1189194"/>
            </a:xfrm>
          </p:grpSpPr>
          <p:sp>
            <p:nvSpPr>
              <p:cNvPr id="42" name="Hexagone 41">
                <a:extLst>
                  <a:ext uri="{FF2B5EF4-FFF2-40B4-BE49-F238E27FC236}">
                    <a16:creationId xmlns:a16="http://schemas.microsoft.com/office/drawing/2014/main" id="{65019FD4-B490-42CB-ACAC-A9D92AC57162}"/>
                  </a:ext>
                </a:extLst>
              </p:cNvPr>
              <p:cNvSpPr/>
              <p:nvPr/>
            </p:nvSpPr>
            <p:spPr>
              <a:xfrm rot="418711">
                <a:off x="9474217" y="1174690"/>
                <a:ext cx="1359389" cy="1189194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 w="76200" cap="flat" cmpd="sng" algn="ctr">
                <a:noFill/>
                <a:prstDash val="solid"/>
                <a:miter lim="800000"/>
              </a:ln>
              <a:effectLst>
                <a:outerShdw dist="2540000" sx="1000" sy="1000" algn="ctr">
                  <a:schemeClr val="accent6">
                    <a:lumMod val="60000"/>
                    <a:lumOff val="40000"/>
                    <a:alpha val="16000"/>
                  </a:schemeClr>
                </a:outerShdw>
              </a:effectLst>
              <a:scene3d>
                <a:camera prst="perspectiveFront" fov="2700000">
                  <a:rot lat="20270650" lon="561568" rev="20134259"/>
                </a:camera>
                <a:lightRig rig="soft" dir="t">
                  <a:rot lat="0" lon="0" rev="16800000"/>
                </a:lightRig>
              </a:scene3d>
              <a:sp3d extrusionH="76200" contourW="12700" prstMaterial="translucentPowder">
                <a:bevelT w="158750" h="273050" prst="softRound"/>
                <a:bevelB w="787400" h="63500"/>
                <a:extrusionClr>
                  <a:schemeClr val="accent6">
                    <a:lumMod val="20000"/>
                    <a:lumOff val="80000"/>
                  </a:schemeClr>
                </a:extrusionClr>
                <a:contourClr>
                  <a:schemeClr val="accent6">
                    <a:lumMod val="60000"/>
                    <a:lumOff val="40000"/>
                  </a:schemeClr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FD51D58D-F11D-4932-825B-B6C96AB0F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93405">
                <a:off x="9618885" y="1376879"/>
                <a:ext cx="1103122" cy="899867"/>
              </a:xfrm>
              <a:prstGeom prst="rect">
                <a:avLst/>
              </a:prstGeom>
            </p:spPr>
          </p:pic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AF2000BE-98F3-447B-AC2C-91532931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32571">
              <a:off x="9840727" y="1413165"/>
              <a:ext cx="227566" cy="21651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07D49B8A-23A0-4098-960F-AA59C623E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1375">
              <a:off x="9632261" y="1716619"/>
              <a:ext cx="180776" cy="172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9FB4A17-3664-4C22-8F3D-3315FC97A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98425">
              <a:off x="10328266" y="1656426"/>
              <a:ext cx="247923" cy="19065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15374EDC-9B48-47A9-BC60-B327D0D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32571">
              <a:off x="10202445" y="1478142"/>
              <a:ext cx="141748" cy="134867"/>
            </a:xfrm>
            <a:prstGeom prst="rect">
              <a:avLst/>
            </a:prstGeom>
          </p:spPr>
        </p:pic>
      </p:grpSp>
      <p:sp>
        <p:nvSpPr>
          <p:cNvPr id="55" name="Hexagone 54">
            <a:extLst>
              <a:ext uri="{FF2B5EF4-FFF2-40B4-BE49-F238E27FC236}">
                <a16:creationId xmlns:a16="http://schemas.microsoft.com/office/drawing/2014/main" id="{55D4D405-0ED5-4E3E-981B-BA714DEFC545}"/>
              </a:ext>
            </a:extLst>
          </p:cNvPr>
          <p:cNvSpPr/>
          <p:nvPr/>
        </p:nvSpPr>
        <p:spPr>
          <a:xfrm rot="6335900">
            <a:off x="1650864" y="1915933"/>
            <a:ext cx="2971935" cy="27059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76200" cap="flat" cmpd="sng" algn="ctr">
            <a:noFill/>
            <a:prstDash val="solid"/>
            <a:miter lim="800000"/>
          </a:ln>
          <a:effectLst>
            <a:outerShdw dist="2540000" sx="1000" sy="1000" algn="ctr">
              <a:schemeClr val="accent6">
                <a:lumMod val="60000"/>
                <a:lumOff val="40000"/>
                <a:alpha val="16000"/>
              </a:schemeClr>
            </a:outerShdw>
          </a:effectLst>
          <a:scene3d>
            <a:camera prst="perspectiveFront" fov="2700000">
              <a:rot lat="20270650" lon="561568" rev="20134259"/>
            </a:camera>
            <a:lightRig rig="soft" dir="t">
              <a:rot lat="0" lon="0" rev="16800000"/>
            </a:lightRig>
          </a:scene3d>
          <a:sp3d extrusionH="76200" contourW="12700" prstMaterial="translucentPowder">
            <a:bevelT w="158750" h="273050" prst="softRound"/>
            <a:bevelB w="787400" h="63500"/>
            <a:extrusionClr>
              <a:schemeClr val="accent6">
                <a:lumMod val="20000"/>
                <a:lumOff val="8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4EBFFD1B-ED98-4890-9610-2C57B480D329}"/>
              </a:ext>
            </a:extLst>
          </p:cNvPr>
          <p:cNvSpPr/>
          <p:nvPr/>
        </p:nvSpPr>
        <p:spPr>
          <a:xfrm>
            <a:off x="2307751" y="2009315"/>
            <a:ext cx="1292341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4"/>
                </a:solidFill>
                <a:effectLst/>
              </a:rPr>
              <a:t>CoP</a:t>
            </a: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C94FBFE-FD27-4ED5-B357-665B365E8836}"/>
              </a:ext>
            </a:extLst>
          </p:cNvPr>
          <p:cNvGrpSpPr/>
          <p:nvPr/>
        </p:nvGrpSpPr>
        <p:grpSpPr>
          <a:xfrm>
            <a:off x="6748831" y="1379231"/>
            <a:ext cx="1359389" cy="1189194"/>
            <a:chOff x="9474216" y="1174690"/>
            <a:chExt cx="1359389" cy="1189194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28332D94-EF78-4A60-8FD1-3D3D172E4612}"/>
                </a:ext>
              </a:extLst>
            </p:cNvPr>
            <p:cNvGrpSpPr/>
            <p:nvPr/>
          </p:nvGrpSpPr>
          <p:grpSpPr>
            <a:xfrm rot="1524133">
              <a:off x="9474216" y="1174690"/>
              <a:ext cx="1359389" cy="1189194"/>
              <a:chOff x="9474217" y="1174690"/>
              <a:chExt cx="1359389" cy="1189194"/>
            </a:xfrm>
          </p:grpSpPr>
          <p:sp>
            <p:nvSpPr>
              <p:cNvPr id="86" name="Hexagone 85">
                <a:extLst>
                  <a:ext uri="{FF2B5EF4-FFF2-40B4-BE49-F238E27FC236}">
                    <a16:creationId xmlns:a16="http://schemas.microsoft.com/office/drawing/2014/main" id="{9A338836-76CC-403E-A89B-6370B58D2EA8}"/>
                  </a:ext>
                </a:extLst>
              </p:cNvPr>
              <p:cNvSpPr/>
              <p:nvPr/>
            </p:nvSpPr>
            <p:spPr>
              <a:xfrm rot="418711">
                <a:off x="9474217" y="1174690"/>
                <a:ext cx="1359389" cy="1189194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 w="76200" cap="flat" cmpd="sng" algn="ctr">
                <a:noFill/>
                <a:prstDash val="solid"/>
                <a:miter lim="800000"/>
              </a:ln>
              <a:effectLst>
                <a:outerShdw dist="2540000" sx="1000" sy="1000" algn="ctr">
                  <a:schemeClr val="accent6">
                    <a:lumMod val="60000"/>
                    <a:lumOff val="40000"/>
                    <a:alpha val="16000"/>
                  </a:schemeClr>
                </a:outerShdw>
              </a:effectLst>
              <a:scene3d>
                <a:camera prst="perspectiveFront" fov="2700000">
                  <a:rot lat="20270650" lon="561568" rev="20134259"/>
                </a:camera>
                <a:lightRig rig="soft" dir="t">
                  <a:rot lat="0" lon="0" rev="16800000"/>
                </a:lightRig>
              </a:scene3d>
              <a:sp3d extrusionH="76200" contourW="12700" prstMaterial="translucentPowder">
                <a:bevelT w="158750" h="273050" prst="softRound"/>
                <a:bevelB w="787400" h="63500"/>
                <a:extrusionClr>
                  <a:schemeClr val="accent6">
                    <a:lumMod val="20000"/>
                    <a:lumOff val="80000"/>
                  </a:schemeClr>
                </a:extrusionClr>
                <a:contourClr>
                  <a:schemeClr val="accent6">
                    <a:lumMod val="60000"/>
                    <a:lumOff val="40000"/>
                  </a:schemeClr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636432A3-4715-4F3B-9BD6-8F93DA5AA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93405">
                <a:off x="9618886" y="1376879"/>
                <a:ext cx="1103122" cy="899867"/>
              </a:xfrm>
              <a:prstGeom prst="rect">
                <a:avLst/>
              </a:prstGeom>
            </p:spPr>
          </p:pic>
        </p:grpSp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1A0E6C61-1424-4FC7-8149-5E8451EB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670">
              <a:off x="10259398" y="2101275"/>
              <a:ext cx="227566" cy="216519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23F813FF-62D5-4775-97D1-6AAD539B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1375">
              <a:off x="9969292" y="2086730"/>
              <a:ext cx="180776" cy="172000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15670D0F-BC02-41AC-BAB8-FB7CAEE7F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43879">
              <a:off x="9774878" y="1835161"/>
              <a:ext cx="247923" cy="190659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DC7BE1A3-AEDB-4BFF-9C83-C4C0E8066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32571">
              <a:off x="10370253" y="1876691"/>
              <a:ext cx="141748" cy="134867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2958A7D-CD46-4C79-ADCF-DA90D5FFBC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32" y="2745454"/>
            <a:ext cx="1492859" cy="1625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D8CFCF-FA0D-4D6D-8CAE-18783F0D00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94" y="3444417"/>
            <a:ext cx="994792" cy="82044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1EE6B69-36AD-4F7B-980D-7D64A917E6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32" y="4628986"/>
            <a:ext cx="879614" cy="9259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979103C-E68D-49AF-94B4-A73F6412639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792">
            <a:off x="4161127" y="4750516"/>
            <a:ext cx="1144997" cy="8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3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DED13-3A8F-4217-82F2-DCB24D7E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premières pistes de groupes de travail ont émergées.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A17367-B946-4942-871A-A0E0E6191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3919538"/>
          </a:xfrm>
        </p:spPr>
        <p:txBody>
          <a:bodyPr/>
          <a:lstStyle/>
          <a:p>
            <a:r>
              <a:rPr lang="fr-FR" dirty="0"/>
              <a:t>Les idées recueillies lors de cette journée seront partagées puis affinées lors du lancement de la COP ( groupes de travail prévus au printemps 2024.)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D’ici là, l’Equipe relais reste disponible pour toute question, discussion ou partage d’idées, d’initiatives qui viendront encore enrichir cette réflexion puis cette construction commune.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649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27427C5-B727-4E2C-B666-63459C82C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542734"/>
              </p:ext>
            </p:extLst>
          </p:nvPr>
        </p:nvGraphicFramePr>
        <p:xfrm>
          <a:off x="-119707" y="1346913"/>
          <a:ext cx="6215707" cy="441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8A74D2DE-B465-44A1-A30D-B57C7E3C5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317520"/>
              </p:ext>
            </p:extLst>
          </p:nvPr>
        </p:nvGraphicFramePr>
        <p:xfrm>
          <a:off x="5301810" y="1346912"/>
          <a:ext cx="6215707" cy="441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9356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F31FBB-F4C4-4DDF-A278-B95629AE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10" y="365125"/>
            <a:ext cx="10767390" cy="1899912"/>
          </a:xfrm>
        </p:spPr>
        <p:txBody>
          <a:bodyPr>
            <a:normAutofit/>
          </a:bodyPr>
          <a:lstStyle/>
          <a:p>
            <a:r>
              <a:rPr lang="fr-FR" sz="4000" dirty="0"/>
              <a:t>En un mot : fédérer… autour d’un calendrier.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32C7D9-2EB3-9571-7D67-4D348118D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0" y="2434201"/>
            <a:ext cx="107673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Lancement prévu le 6 février 2024.</a:t>
            </a:r>
          </a:p>
          <a:p>
            <a:r>
              <a:rPr lang="en-US" sz="2000" dirty="0"/>
              <a:t>Temporalité des groupes de travail: un par trimester ! </a:t>
            </a:r>
          </a:p>
          <a:p>
            <a:r>
              <a:rPr lang="en-US" sz="2000" dirty="0"/>
              <a:t>Démarrage avril à juin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16C0A7-A4AE-40DE-8572-D66C0969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21374" y="2265037"/>
            <a:ext cx="3723435" cy="3513595"/>
          </a:xfrm>
          <a:prstGeom prst="rect">
            <a:avLst/>
          </a:prstGeom>
        </p:spPr>
      </p:pic>
      <p:sp>
        <p:nvSpPr>
          <p:cNvPr id="5" name="Signe de multiplication 4">
            <a:extLst>
              <a:ext uri="{FF2B5EF4-FFF2-40B4-BE49-F238E27FC236}">
                <a16:creationId xmlns:a16="http://schemas.microsoft.com/office/drawing/2014/main" id="{93482B7E-B4D6-4CE4-94C5-459E6101CF4A}"/>
              </a:ext>
            </a:extLst>
          </p:cNvPr>
          <p:cNvSpPr/>
          <p:nvPr/>
        </p:nvSpPr>
        <p:spPr>
          <a:xfrm>
            <a:off x="8608082" y="2434201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093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rayon de miel, insecte, invertébré, ruche&#10;&#10;Description générée automatiquement">
            <a:extLst>
              <a:ext uri="{FF2B5EF4-FFF2-40B4-BE49-F238E27FC236}">
                <a16:creationId xmlns:a16="http://schemas.microsoft.com/office/drawing/2014/main" id="{BB35638E-4F7D-26E3-886E-1E3241D81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3959" b="5133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45F6F5-C5F2-93DF-2646-BFB667C5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825" y="2758101"/>
            <a:ext cx="4023360" cy="15934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500" dirty="0"/>
              <a:t>Un grand merci pour votre présence, votre implication  !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lein air, arbre, perché, oiseau&#10;&#10;Description générée automatiquement">
            <a:extLst>
              <a:ext uri="{FF2B5EF4-FFF2-40B4-BE49-F238E27FC236}">
                <a16:creationId xmlns:a16="http://schemas.microsoft.com/office/drawing/2014/main" id="{EA726EAD-52F4-D4DE-B492-F7079125F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>
          <a:xfrm>
            <a:off x="-3000355" y="10"/>
            <a:ext cx="866849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6642A9-04C7-C03A-1261-B05713A3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0" y="1122363"/>
            <a:ext cx="5871210" cy="30686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Après une présentation rapide de l’Équipe Relais Handicaps Rares, nous avons pu mutualiser les constats de terrain et les besoins identifiés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1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Abeilles sur des alvéoles">
            <a:extLst>
              <a:ext uri="{FF2B5EF4-FFF2-40B4-BE49-F238E27FC236}">
                <a16:creationId xmlns:a16="http://schemas.microsoft.com/office/drawing/2014/main" id="{7FBA616E-5553-64B1-6FF2-9786D63E1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8517" b="57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45F6F5-C5F2-93DF-2646-BFB667C5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679" y="2918297"/>
            <a:ext cx="3299298" cy="8609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On </a:t>
            </a:r>
            <a:r>
              <a:rPr lang="en-US" sz="4800" dirty="0" err="1"/>
              <a:t>recrute</a:t>
            </a:r>
            <a:r>
              <a:rPr lang="en-US" sz="4800" dirty="0"/>
              <a:t> 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6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DF357-3ADD-4C31-A55A-5E8239BC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contexte.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08F28B3-F8E9-4726-9DC4-C7814469A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6540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2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97094-B9AF-4B19-ADB5-5B250CF6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Se fédérer </a:t>
            </a:r>
            <a:r>
              <a:rPr lang="fr-FR" dirty="0"/>
              <a:t>sur la base d’une convergence des besoins sur le territoire.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844E7F7-A42A-4150-9941-250291E14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314167"/>
              </p:ext>
            </p:extLst>
          </p:nvPr>
        </p:nvGraphicFramePr>
        <p:xfrm>
          <a:off x="0" y="1428750"/>
          <a:ext cx="13368339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1E1D08F0-5828-433E-8909-28EFEA8F5E1B}"/>
              </a:ext>
            </a:extLst>
          </p:cNvPr>
          <p:cNvSpPr txBox="1"/>
          <p:nvPr/>
        </p:nvSpPr>
        <p:spPr>
          <a:xfrm>
            <a:off x="419100" y="2800349"/>
            <a:ext cx="4105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“</a:t>
            </a:r>
            <a:r>
              <a:rPr lang="en-US" sz="2400" i="1" dirty="0" err="1">
                <a:latin typeface="Arial Narrow" panose="020B0606020202030204" pitchFamily="34" charset="0"/>
              </a:rPr>
              <a:t>Sortir</a:t>
            </a:r>
            <a:r>
              <a:rPr lang="en-US" sz="2400" i="1" dirty="0">
                <a:latin typeface="Arial Narrow" panose="020B0606020202030204" pitchFamily="34" charset="0"/>
              </a:rPr>
              <a:t> des </a:t>
            </a:r>
            <a:r>
              <a:rPr lang="en-US" sz="2400" i="1" dirty="0" err="1">
                <a:latin typeface="Arial Narrow" panose="020B0606020202030204" pitchFamily="34" charset="0"/>
              </a:rPr>
              <a:t>problématiques</a:t>
            </a:r>
            <a:r>
              <a:rPr lang="en-US" sz="2400" i="1" dirty="0">
                <a:latin typeface="Arial Narrow" panose="020B0606020202030204" pitchFamily="34" charset="0"/>
              </a:rPr>
              <a:t> </a:t>
            </a:r>
            <a:r>
              <a:rPr lang="en-US" sz="2400" i="1" dirty="0" err="1">
                <a:latin typeface="Arial Narrow" panose="020B0606020202030204" pitchFamily="34" charset="0"/>
              </a:rPr>
              <a:t>institutionnelles</a:t>
            </a:r>
            <a:r>
              <a:rPr lang="en-US" sz="2400" i="1" dirty="0">
                <a:latin typeface="Arial Narrow" panose="020B0606020202030204" pitchFamily="34" charset="0"/>
              </a:rPr>
              <a:t> , </a:t>
            </a:r>
            <a:r>
              <a:rPr lang="en-US" sz="2400" i="1" dirty="0" err="1">
                <a:latin typeface="Arial Narrow" panose="020B0606020202030204" pitchFamily="34" charset="0"/>
              </a:rPr>
              <a:t>ça</a:t>
            </a:r>
            <a:r>
              <a:rPr lang="en-US" sz="2400" i="1" dirty="0">
                <a:latin typeface="Arial Narrow" panose="020B0606020202030204" pitchFamily="34" charset="0"/>
              </a:rPr>
              <a:t> </a:t>
            </a:r>
            <a:r>
              <a:rPr lang="en-US" sz="2400" i="1" dirty="0" err="1">
                <a:latin typeface="Arial Narrow" panose="020B0606020202030204" pitchFamily="34" charset="0"/>
              </a:rPr>
              <a:t>peut</a:t>
            </a:r>
            <a:r>
              <a:rPr lang="en-US" sz="2400" i="1" dirty="0">
                <a:latin typeface="Arial Narrow" panose="020B0606020202030204" pitchFamily="34" charset="0"/>
              </a:rPr>
              <a:t> </a:t>
            </a:r>
            <a:r>
              <a:rPr lang="en-US" sz="2400" i="1" dirty="0" err="1">
                <a:latin typeface="Arial Narrow" panose="020B0606020202030204" pitchFamily="34" charset="0"/>
              </a:rPr>
              <a:t>constituer</a:t>
            </a:r>
            <a:r>
              <a:rPr lang="en-US" sz="2400" i="1" dirty="0">
                <a:latin typeface="Arial Narrow" panose="020B0606020202030204" pitchFamily="34" charset="0"/>
              </a:rPr>
              <a:t> une respiration </a:t>
            </a:r>
            <a:r>
              <a:rPr lang="en-US" sz="2400" i="1" dirty="0" err="1">
                <a:latin typeface="Arial Narrow" panose="020B0606020202030204" pitchFamily="34" charset="0"/>
              </a:rPr>
              <a:t>intéressante</a:t>
            </a:r>
            <a:r>
              <a:rPr lang="en-US" sz="2400" i="1" dirty="0">
                <a:latin typeface="Arial Narrow" panose="020B0606020202030204" pitchFamily="34" charset="0"/>
              </a:rPr>
              <a:t> !”</a:t>
            </a:r>
          </a:p>
        </p:txBody>
      </p:sp>
    </p:spTree>
    <p:extLst>
      <p:ext uri="{BB962C8B-B14F-4D97-AF65-F5344CB8AC3E}">
        <p14:creationId xmlns:p14="http://schemas.microsoft.com/office/powerpoint/2010/main" val="343677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1642D-A5D4-413A-881A-94C610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5" y="28138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Comprendre ensemble!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C70059-95DC-4BB6-8E6C-ABA629C8B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fr-FR" sz="2800" b="1" dirty="0"/>
          </a:p>
          <a:p>
            <a:endParaRPr lang="fr-FR" sz="2800" baseline="0" dirty="0"/>
          </a:p>
          <a:p>
            <a:endParaRPr lang="fr-FR" sz="2800" b="1" i="1" dirty="0"/>
          </a:p>
          <a:p>
            <a:endParaRPr lang="en-US" sz="2800" dirty="0"/>
          </a:p>
          <a:p>
            <a:endParaRPr lang="en-US" dirty="0"/>
          </a:p>
          <a:p>
            <a:endParaRPr lang="en-US" i="1" dirty="0"/>
          </a:p>
          <a:p>
            <a:endParaRPr lang="en-US" dirty="0"/>
          </a:p>
          <a:p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0CD6F9-221C-44D5-94E1-90D553B71522}"/>
              </a:ext>
            </a:extLst>
          </p:cNvPr>
          <p:cNvGrpSpPr/>
          <p:nvPr/>
        </p:nvGrpSpPr>
        <p:grpSpPr>
          <a:xfrm>
            <a:off x="838200" y="927686"/>
            <a:ext cx="10163962" cy="4884543"/>
            <a:chOff x="-99036" y="270506"/>
            <a:chExt cx="11701605" cy="5448788"/>
          </a:xfrm>
        </p:grpSpPr>
        <p:sp>
          <p:nvSpPr>
            <p:cNvPr id="4" name="Bulle narrative : ronde 3">
              <a:extLst>
                <a:ext uri="{FF2B5EF4-FFF2-40B4-BE49-F238E27FC236}">
                  <a16:creationId xmlns:a16="http://schemas.microsoft.com/office/drawing/2014/main" id="{BDD379CC-BD9B-4150-B2FD-7CD93AC3118D}"/>
                </a:ext>
              </a:extLst>
            </p:cNvPr>
            <p:cNvSpPr/>
            <p:nvPr/>
          </p:nvSpPr>
          <p:spPr>
            <a:xfrm>
              <a:off x="3936444" y="270506"/>
              <a:ext cx="4571869" cy="2003378"/>
            </a:xfrm>
            <a:prstGeom prst="wedgeEllipseCallout">
              <a:avLst>
                <a:gd name="adj1" fmla="val -28073"/>
                <a:gd name="adj2" fmla="val 8254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r>
                <a:rPr lang="fr-FR" sz="2000" b="1" i="1" dirty="0"/>
                <a:t>« Les familles en savent plus que nous! »</a:t>
              </a:r>
            </a:p>
            <a:p>
              <a:r>
                <a:rPr lang="fr-FR" sz="2000" b="1" i="1" dirty="0"/>
                <a:t> réponse de parent:</a:t>
              </a:r>
            </a:p>
            <a:p>
              <a:r>
                <a:rPr lang="fr-FR" sz="2000" b="1" i="1" dirty="0"/>
                <a:t>« Et </a:t>
              </a:r>
              <a:r>
                <a:rPr lang="fr-FR" sz="2000" b="1" i="1" dirty="0">
                  <a:latin typeface="Agency FB" panose="020B0503020202020204" pitchFamily="34" charset="0"/>
                </a:rPr>
                <a:t>c’est ça qui est épuisant » </a:t>
              </a:r>
              <a:endParaRPr lang="fr-FR" sz="2000" b="1" i="1" dirty="0"/>
            </a:p>
          </p:txBody>
        </p:sp>
        <p:sp>
          <p:nvSpPr>
            <p:cNvPr id="5" name="Phylactère : pensées 4">
              <a:extLst>
                <a:ext uri="{FF2B5EF4-FFF2-40B4-BE49-F238E27FC236}">
                  <a16:creationId xmlns:a16="http://schemas.microsoft.com/office/drawing/2014/main" id="{A07D5816-F0C7-4496-82CE-E82D88887D22}"/>
                </a:ext>
              </a:extLst>
            </p:cNvPr>
            <p:cNvSpPr/>
            <p:nvPr/>
          </p:nvSpPr>
          <p:spPr>
            <a:xfrm>
              <a:off x="-99036" y="2273884"/>
              <a:ext cx="2788024" cy="1485376"/>
            </a:xfrm>
            <a:prstGeom prst="cloudCallo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pPr algn="ctr"/>
              <a:r>
                <a:rPr lang="fr-FR" i="1" dirty="0">
                  <a:latin typeface="Bahnschrift Light" panose="020B0502040204020203" pitchFamily="34" charset="0"/>
                </a:rPr>
                <a:t>Passage à l’âge adulte ?</a:t>
              </a:r>
            </a:p>
          </p:txBody>
        </p:sp>
        <p:sp>
          <p:nvSpPr>
            <p:cNvPr id="7" name="Bulle narrative : ronde 6">
              <a:extLst>
                <a:ext uri="{FF2B5EF4-FFF2-40B4-BE49-F238E27FC236}">
                  <a16:creationId xmlns:a16="http://schemas.microsoft.com/office/drawing/2014/main" id="{4B024887-F167-4D39-9224-2A45A53DF3A2}"/>
                </a:ext>
              </a:extLst>
            </p:cNvPr>
            <p:cNvSpPr/>
            <p:nvPr/>
          </p:nvSpPr>
          <p:spPr>
            <a:xfrm>
              <a:off x="2019388" y="2464848"/>
              <a:ext cx="3487270" cy="1891680"/>
            </a:xfrm>
            <a:prstGeom prst="wedgeEllipse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pPr algn="ctr"/>
              <a:r>
                <a:rPr lang="fr-FR" sz="1600" dirty="0">
                  <a:latin typeface="Arial Black" panose="020B0A04020102020204" pitchFamily="34" charset="0"/>
                </a:rPr>
                <a:t>Le maillage territorial? Les ressources?</a:t>
              </a:r>
            </a:p>
          </p:txBody>
        </p:sp>
        <p:sp>
          <p:nvSpPr>
            <p:cNvPr id="8" name="Bulle narrative : rectangle 7">
              <a:extLst>
                <a:ext uri="{FF2B5EF4-FFF2-40B4-BE49-F238E27FC236}">
                  <a16:creationId xmlns:a16="http://schemas.microsoft.com/office/drawing/2014/main" id="{D2D1382C-4D66-433D-86E1-972EB1E43948}"/>
                </a:ext>
              </a:extLst>
            </p:cNvPr>
            <p:cNvSpPr/>
            <p:nvPr/>
          </p:nvSpPr>
          <p:spPr>
            <a:xfrm>
              <a:off x="8373034" y="3964428"/>
              <a:ext cx="3229535" cy="1088176"/>
            </a:xfrm>
            <a:prstGeom prst="wedgeRect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pPr algn="ctr"/>
              <a:r>
                <a:rPr lang="fr-FR" i="1" dirty="0">
                  <a:latin typeface="Arial Nova Cond Light" panose="020B0306020202020204" pitchFamily="34" charset="0"/>
                </a:rPr>
                <a:t>Stimulateur du Nerf Vague ?</a:t>
              </a:r>
            </a:p>
            <a:p>
              <a:pPr algn="ctr"/>
              <a:r>
                <a:rPr lang="fr-FR" i="1" dirty="0">
                  <a:latin typeface="Arial Nova Cond Light" panose="020B0306020202020204" pitchFamily="34" charset="0"/>
                </a:rPr>
                <a:t>CBD ?CNEP?</a:t>
              </a:r>
            </a:p>
          </p:txBody>
        </p:sp>
        <p:sp>
          <p:nvSpPr>
            <p:cNvPr id="9" name="Bulle narrative : ronde 8">
              <a:extLst>
                <a:ext uri="{FF2B5EF4-FFF2-40B4-BE49-F238E27FC236}">
                  <a16:creationId xmlns:a16="http://schemas.microsoft.com/office/drawing/2014/main" id="{F156EAAE-85C8-4E5A-AEAF-79AEF633E719}"/>
                </a:ext>
              </a:extLst>
            </p:cNvPr>
            <p:cNvSpPr/>
            <p:nvPr/>
          </p:nvSpPr>
          <p:spPr>
            <a:xfrm>
              <a:off x="4286827" y="3827615"/>
              <a:ext cx="3757892" cy="1891679"/>
            </a:xfrm>
            <a:prstGeom prst="wedgeEllipseCallou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pPr algn="ctr"/>
              <a:r>
                <a:rPr lang="fr-FR" sz="2000" i="1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Qu’attendent les familles des professionnels et inversement?</a:t>
              </a:r>
            </a:p>
          </p:txBody>
        </p:sp>
        <p:sp>
          <p:nvSpPr>
            <p:cNvPr id="10" name="Bulle narrative : ronde 9">
              <a:extLst>
                <a:ext uri="{FF2B5EF4-FFF2-40B4-BE49-F238E27FC236}">
                  <a16:creationId xmlns:a16="http://schemas.microsoft.com/office/drawing/2014/main" id="{990A9E0A-F7CF-47E5-BFF1-B8F635C88E58}"/>
                </a:ext>
              </a:extLst>
            </p:cNvPr>
            <p:cNvSpPr/>
            <p:nvPr/>
          </p:nvSpPr>
          <p:spPr>
            <a:xfrm>
              <a:off x="6261231" y="2173869"/>
              <a:ext cx="4650920" cy="135160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/>
            <a:lstStyle/>
            <a:p>
              <a:pPr algn="ctr"/>
              <a:r>
                <a:rPr lang="fr-FR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Mutualiser sur ce qui a déjà été testé par certains.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77061E2E-223B-4143-96AA-26F79D184C0D}"/>
              </a:ext>
            </a:extLst>
          </p:cNvPr>
          <p:cNvSpPr txBox="1"/>
          <p:nvPr/>
        </p:nvSpPr>
        <p:spPr>
          <a:xfrm>
            <a:off x="7584140" y="5551852"/>
            <a:ext cx="4831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Chercher (et trouver) l’information</a:t>
            </a:r>
            <a:endParaRPr lang="fr-FR" sz="2800" dirty="0"/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2B7398B9-367F-414C-BB50-767A35FBACC0}"/>
              </a:ext>
            </a:extLst>
          </p:cNvPr>
          <p:cNvSpPr/>
          <p:nvPr/>
        </p:nvSpPr>
        <p:spPr>
          <a:xfrm>
            <a:off x="295275" y="4621085"/>
            <a:ext cx="2382979" cy="1038669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Comment rendre la personne actrice de sa maladie?</a:t>
            </a:r>
          </a:p>
        </p:txBody>
      </p:sp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E507322A-982B-437B-9A86-5B19D7F255FE}"/>
              </a:ext>
            </a:extLst>
          </p:cNvPr>
          <p:cNvSpPr/>
          <p:nvPr/>
        </p:nvSpPr>
        <p:spPr>
          <a:xfrm>
            <a:off x="8314505" y="506285"/>
            <a:ext cx="3505200" cy="1325563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Comment déconstruire les représentations des professionnels?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A6CC16ED-DE64-4CA5-A6CB-8969495CA3B4}"/>
              </a:ext>
            </a:extLst>
          </p:cNvPr>
          <p:cNvSpPr/>
          <p:nvPr/>
        </p:nvSpPr>
        <p:spPr>
          <a:xfrm>
            <a:off x="838200" y="1519301"/>
            <a:ext cx="3333749" cy="1046498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Comment permettre à la personne d’accéder aux loisirs ou aux sorties en toute sécurité.</a:t>
            </a:r>
          </a:p>
        </p:txBody>
      </p:sp>
    </p:spTree>
    <p:extLst>
      <p:ext uri="{BB962C8B-B14F-4D97-AF65-F5344CB8AC3E}">
        <p14:creationId xmlns:p14="http://schemas.microsoft.com/office/powerpoint/2010/main" val="358308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2A2B4-1D49-41E0-9858-162EB445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6548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Produire ensemble!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D104B-C63B-4439-8B52-A5FD36790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fr-FR" dirty="0"/>
          </a:p>
        </p:txBody>
      </p:sp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5A7BD8F6-FF62-485F-9559-CC22FDC96F4C}"/>
              </a:ext>
            </a:extLst>
          </p:cNvPr>
          <p:cNvSpPr/>
          <p:nvPr/>
        </p:nvSpPr>
        <p:spPr>
          <a:xfrm>
            <a:off x="4840944" y="2244557"/>
            <a:ext cx="3657600" cy="1545571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Travailler sur quelque chose de mobile en pensant aux établissements loin de tout ».</a:t>
            </a: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D5C69D5C-6B47-4B9F-964F-EF27CE30BCEF}"/>
              </a:ext>
            </a:extLst>
          </p:cNvPr>
          <p:cNvSpPr/>
          <p:nvPr/>
        </p:nvSpPr>
        <p:spPr>
          <a:xfrm>
            <a:off x="3724838" y="3790128"/>
            <a:ext cx="3657599" cy="1353951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latin typeface="Arial Narrow" panose="020B0606020202030204" pitchFamily="34" charset="0"/>
              </a:rPr>
              <a:t>« IL faudrait qu’on puisse se rencontrer, voir quelles sont les ressources, près de chez nous! » 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A6B61A1D-7848-4718-A3F3-822F381645E4}"/>
              </a:ext>
            </a:extLst>
          </p:cNvPr>
          <p:cNvSpPr/>
          <p:nvPr/>
        </p:nvSpPr>
        <p:spPr>
          <a:xfrm>
            <a:off x="459440" y="2824627"/>
            <a:ext cx="4979892" cy="925323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L’habitat inclusif! Il existe des guides?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A50A28-C3FE-487E-9AB0-F0F6C1E117BB}"/>
              </a:ext>
            </a:extLst>
          </p:cNvPr>
          <p:cNvSpPr txBox="1"/>
          <p:nvPr/>
        </p:nvSpPr>
        <p:spPr>
          <a:xfrm>
            <a:off x="7055224" y="5538768"/>
            <a:ext cx="5414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Transformer l’information en ressource!!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537427A3-CC2D-4CBE-8D15-F57FDFF8A83D}"/>
              </a:ext>
            </a:extLst>
          </p:cNvPr>
          <p:cNvSpPr/>
          <p:nvPr/>
        </p:nvSpPr>
        <p:spPr>
          <a:xfrm>
            <a:off x="7581900" y="3498110"/>
            <a:ext cx="3303497" cy="905969"/>
          </a:xfrm>
          <a:prstGeom prst="wedgeRoundRectCallou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latin typeface="Agency FB" panose="020B0503020202020204" pitchFamily="34" charset="0"/>
              </a:rPr>
              <a:t>Un passeport épilepsie, un livret d’accueil, </a:t>
            </a: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FCF40D65-81E8-4BC4-A17F-36A1588CDB6E}"/>
              </a:ext>
            </a:extLst>
          </p:cNvPr>
          <p:cNvSpPr/>
          <p:nvPr/>
        </p:nvSpPr>
        <p:spPr>
          <a:xfrm>
            <a:off x="721660" y="3856897"/>
            <a:ext cx="3119718" cy="818989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Un support type Bande dessiné, basé sur FALC</a:t>
            </a:r>
            <a:r>
              <a:rPr lang="fr-FR" i="1" dirty="0"/>
              <a:t> </a:t>
            </a:r>
            <a:r>
              <a:rPr lang="fr-FR" dirty="0"/>
              <a:t>»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97FA6D8D-DEB9-4E56-95FC-AADF4CF877CA}"/>
              </a:ext>
            </a:extLst>
          </p:cNvPr>
          <p:cNvSpPr/>
          <p:nvPr/>
        </p:nvSpPr>
        <p:spPr>
          <a:xfrm>
            <a:off x="8498544" y="1932184"/>
            <a:ext cx="2971796" cy="1028130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Une mutualisation  des moyens d’accès à l’expertise médicale.</a:t>
            </a:r>
          </a:p>
        </p:txBody>
      </p:sp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4B560FD1-B914-4886-94C8-5A457636CB64}"/>
              </a:ext>
            </a:extLst>
          </p:cNvPr>
          <p:cNvSpPr/>
          <p:nvPr/>
        </p:nvSpPr>
        <p:spPr>
          <a:xfrm>
            <a:off x="1047755" y="1577962"/>
            <a:ext cx="4505882" cy="1037199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Une sécurisation + une facilitation des voies d’accès aux loisirs, aux sorties, aux activités.</a:t>
            </a:r>
          </a:p>
        </p:txBody>
      </p:sp>
    </p:spTree>
    <p:extLst>
      <p:ext uri="{BB962C8B-B14F-4D97-AF65-F5344CB8AC3E}">
        <p14:creationId xmlns:p14="http://schemas.microsoft.com/office/powerpoint/2010/main" val="293594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D316F-CF20-4567-A0B9-51E74D35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Innover ensemble!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D43FA9-BD62-4F53-9B21-46C26010F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endParaRPr lang="fr-FR" dirty="0"/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44530B60-01C2-4FB9-96A3-5E44A6B246ED}"/>
              </a:ext>
            </a:extLst>
          </p:cNvPr>
          <p:cNvSpPr/>
          <p:nvPr/>
        </p:nvSpPr>
        <p:spPr>
          <a:xfrm>
            <a:off x="124946" y="1514900"/>
            <a:ext cx="4701990" cy="1556100"/>
          </a:xfrm>
          <a:prstGeom prst="cloud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/>
              <a:t>« Pour pallier au turn-over des professionnels? Si on pouvait mettre ce qu’on sait en partage…ce serait utile!»</a:t>
            </a: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036FF643-E6C6-4505-88E2-4BFD9D4CB838}"/>
              </a:ext>
            </a:extLst>
          </p:cNvPr>
          <p:cNvSpPr/>
          <p:nvPr/>
        </p:nvSpPr>
        <p:spPr>
          <a:xfrm>
            <a:off x="4287366" y="5441315"/>
            <a:ext cx="2958353" cy="1160088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i="1" dirty="0">
                <a:latin typeface="Arial Nova Cond Light" panose="020B0306020202020204" pitchFamily="34" charset="0"/>
              </a:rPr>
              <a:t>« Sortir enfin des logiques de silo!!!! »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C833C8A5-9116-45F6-BABD-1F20190955A0}"/>
              </a:ext>
            </a:extLst>
          </p:cNvPr>
          <p:cNvSpPr/>
          <p:nvPr/>
        </p:nvSpPr>
        <p:spPr>
          <a:xfrm>
            <a:off x="1509991" y="3255553"/>
            <a:ext cx="4976533" cy="939558"/>
          </a:xfrm>
          <a:prstGeom prst="wedgeRoundRect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/>
              <a:t>«Une présentation décalée du parent idéal et du professionnel idéal »</a:t>
            </a:r>
          </a:p>
        </p:txBody>
      </p:sp>
      <p:sp>
        <p:nvSpPr>
          <p:cNvPr id="7" name="Bulle narrative : rectangle 6">
            <a:extLst>
              <a:ext uri="{FF2B5EF4-FFF2-40B4-BE49-F238E27FC236}">
                <a16:creationId xmlns:a16="http://schemas.microsoft.com/office/drawing/2014/main" id="{8E2A2E0E-919F-48E4-BB4C-819B6F45B93B}"/>
              </a:ext>
            </a:extLst>
          </p:cNvPr>
          <p:cNvSpPr/>
          <p:nvPr/>
        </p:nvSpPr>
        <p:spPr>
          <a:xfrm>
            <a:off x="7876049" y="3087330"/>
            <a:ext cx="2958353" cy="1009651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«Tous  ces protocoles, on pourrait les rendre plus ludiques? »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31CA6D33-A33F-40F8-BF20-AA8B144866AA}"/>
              </a:ext>
            </a:extLst>
          </p:cNvPr>
          <p:cNvSpPr/>
          <p:nvPr/>
        </p:nvSpPr>
        <p:spPr>
          <a:xfrm>
            <a:off x="2052917" y="4285927"/>
            <a:ext cx="4043083" cy="1190857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/>
              <a:t>« Un groupe d’entraide mutuelle?»</a:t>
            </a:r>
            <a:endParaRPr lang="fr-FR" dirty="0"/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BFA645D3-2260-4AFB-BC7A-DB1F26D168E6}"/>
              </a:ext>
            </a:extLst>
          </p:cNvPr>
          <p:cNvSpPr/>
          <p:nvPr/>
        </p:nvSpPr>
        <p:spPr>
          <a:xfrm>
            <a:off x="6486524" y="1625543"/>
            <a:ext cx="3983687" cy="939558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« Et si on créait un bus Epilepsie»</a:t>
            </a:r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9823EF51-67B4-4CB3-B219-FC765E0E97EC}"/>
              </a:ext>
            </a:extLst>
          </p:cNvPr>
          <p:cNvSpPr/>
          <p:nvPr/>
        </p:nvSpPr>
        <p:spPr>
          <a:xfrm>
            <a:off x="8330449" y="4438972"/>
            <a:ext cx="3763501" cy="1325563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Un espace de communication et de rencontres…du théâtre par exemple…</a:t>
            </a:r>
          </a:p>
        </p:txBody>
      </p:sp>
    </p:spTree>
    <p:extLst>
      <p:ext uri="{BB962C8B-B14F-4D97-AF65-F5344CB8AC3E}">
        <p14:creationId xmlns:p14="http://schemas.microsoft.com/office/powerpoint/2010/main" val="30681660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1205</Words>
  <Application>Microsoft Office PowerPoint</Application>
  <PresentationFormat>Grand écran</PresentationFormat>
  <Paragraphs>138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6" baseType="lpstr">
      <vt:lpstr>Agency FB</vt:lpstr>
      <vt:lpstr>Arial</vt:lpstr>
      <vt:lpstr>Arial Black</vt:lpstr>
      <vt:lpstr>Arial Narrow</vt:lpstr>
      <vt:lpstr>Arial Nova Cond Light</vt:lpstr>
      <vt:lpstr>Arial Nova Light</vt:lpstr>
      <vt:lpstr>Arial Rounded MT Bold</vt:lpstr>
      <vt:lpstr>Bahnschrift Light</vt:lpstr>
      <vt:lpstr>Calibri</vt:lpstr>
      <vt:lpstr>Calibri Light</vt:lpstr>
      <vt:lpstr>Cambria</vt:lpstr>
      <vt:lpstr>Thème Office</vt:lpstr>
      <vt:lpstr>PRESENTATION  COP EPILEPSIE OCCITANIE EST</vt:lpstr>
      <vt:lpstr>27 participants.</vt:lpstr>
      <vt:lpstr>Après une présentation rapide de l’Équipe Relais Handicaps Rares, nous avons pu mutualiser les constats de terrain et les besoins identifiés </vt:lpstr>
      <vt:lpstr>On recrute !</vt:lpstr>
      <vt:lpstr>Le contexte.</vt:lpstr>
      <vt:lpstr>Se fédérer sur la base d’une convergence des besoins sur le territoire.</vt:lpstr>
      <vt:lpstr>Comprendre ensemble! </vt:lpstr>
      <vt:lpstr>Produire ensemble!</vt:lpstr>
      <vt:lpstr>Innover ensemble!</vt:lpstr>
      <vt:lpstr>COP :  Qu’est ce qu’on y gagne?  Qu’est ce qu’on y donne ?  “Participer à la COP: un investissement et non une charge!”</vt:lpstr>
      <vt:lpstr>Le débat mouvant a permis de préciser les contours de ce que serait notre COP, de travailler sur les représentations et de trouver des réponses à quelques questions. Notre COP est en devenir et tout reste à faire.</vt:lpstr>
      <vt:lpstr>Présentation PowerPoint</vt:lpstr>
      <vt:lpstr>Peu de références connues pour un modèle en construction: notre COP, qu’est-ce qu’on y gagne?</vt:lpstr>
      <vt:lpstr>Présentation PowerPoint</vt:lpstr>
      <vt:lpstr>Présentation PowerPoint</vt:lpstr>
      <vt:lpstr>Présentation PowerPoint</vt:lpstr>
      <vt:lpstr>2 exemples de membres des COPs</vt:lpstr>
      <vt:lpstr>Ça me dit ! Et vous ?</vt:lpstr>
      <vt:lpstr>De l’expertise à la ressource. Le modèle de la ruche.</vt:lpstr>
      <vt:lpstr>Présentation PowerPoint</vt:lpstr>
      <vt:lpstr>Quelques premières pistes de groupes de travail ont émergées.</vt:lpstr>
      <vt:lpstr>Présentation PowerPoint</vt:lpstr>
      <vt:lpstr>En un mot : fédérer… autour d’un calendrier.</vt:lpstr>
      <vt:lpstr>Un grand merci pour votre présence, votre implication 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MOUROSQUE</dc:creator>
  <cp:lastModifiedBy>Agnes GAVOILLE </cp:lastModifiedBy>
  <cp:revision>115</cp:revision>
  <cp:lastPrinted>2023-09-28T08:46:34Z</cp:lastPrinted>
  <dcterms:created xsi:type="dcterms:W3CDTF">2023-08-23T11:52:28Z</dcterms:created>
  <dcterms:modified xsi:type="dcterms:W3CDTF">2023-10-20T13:27:18Z</dcterms:modified>
</cp:coreProperties>
</file>